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0" r:id="rId2"/>
    <p:sldId id="291" r:id="rId3"/>
    <p:sldId id="292" r:id="rId4"/>
    <p:sldId id="298" r:id="rId5"/>
    <p:sldId id="290" r:id="rId6"/>
    <p:sldId id="299" r:id="rId7"/>
    <p:sldId id="293" r:id="rId8"/>
    <p:sldId id="282" r:id="rId9"/>
    <p:sldId id="294" r:id="rId10"/>
    <p:sldId id="295" r:id="rId11"/>
    <p:sldId id="296" r:id="rId12"/>
    <p:sldId id="297" r:id="rId13"/>
    <p:sldId id="284" r:id="rId14"/>
    <p:sldId id="285" r:id="rId15"/>
    <p:sldId id="286" r:id="rId16"/>
    <p:sldId id="287" r:id="rId17"/>
    <p:sldId id="288" r:id="rId18"/>
    <p:sldId id="277" r:id="rId19"/>
    <p:sldId id="278" r:id="rId20"/>
    <p:sldId id="279" r:id="rId21"/>
    <p:sldId id="280" r:id="rId22"/>
    <p:sldId id="281" r:id="rId23"/>
    <p:sldId id="300" r:id="rId24"/>
    <p:sldId id="303" r:id="rId25"/>
    <p:sldId id="30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DDC"/>
    <a:srgbClr val="A49CEC"/>
    <a:srgbClr val="C1BCF2"/>
    <a:srgbClr val="F95700"/>
    <a:srgbClr val="44546A"/>
    <a:srgbClr val="D1D3D4"/>
    <a:srgbClr val="FFE771"/>
    <a:srgbClr val="535357"/>
    <a:srgbClr val="FDD000"/>
    <a:srgbClr val="54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4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0FE77-D77F-474C-8B83-1A80AB4F5CCC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1894A-807F-4D46-A141-EED19611D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6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1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96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8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7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089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빈 화면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92194" y="165451"/>
            <a:ext cx="11940887" cy="6527098"/>
            <a:chOff x="92194" y="165451"/>
            <a:chExt cx="11940887" cy="6527098"/>
          </a:xfrm>
        </p:grpSpPr>
        <p:grpSp>
          <p:nvGrpSpPr>
            <p:cNvPr id="21" name="그룹 20"/>
            <p:cNvGrpSpPr/>
            <p:nvPr userDrawn="1"/>
          </p:nvGrpSpPr>
          <p:grpSpPr>
            <a:xfrm>
              <a:off x="158919" y="165451"/>
              <a:ext cx="11874162" cy="6527098"/>
              <a:chOff x="158919" y="165451"/>
              <a:chExt cx="11874162" cy="6527098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169560" y="473613"/>
                <a:ext cx="11863521" cy="6218936"/>
              </a:xfrm>
              <a:prstGeom prst="round1Rect">
                <a:avLst>
                  <a:gd name="adj" fmla="val 48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 userDrawn="1"/>
            </p:nvGrpSpPr>
            <p:grpSpPr>
              <a:xfrm>
                <a:off x="158919" y="165451"/>
                <a:ext cx="11874162" cy="776519"/>
                <a:chOff x="202508" y="194375"/>
                <a:chExt cx="11874162" cy="776519"/>
              </a:xfrm>
            </p:grpSpPr>
            <p:sp>
              <p:nvSpPr>
                <p:cNvPr id="12" name="자유형 11">
                  <a:extLst>
                    <a:ext uri="{FF2B5EF4-FFF2-40B4-BE49-F238E27FC236}">
                      <a16:creationId xmlns:a16="http://schemas.microsoft.com/office/drawing/2014/main" id="{5D36226B-AA12-5A12-3DFE-06FF5C8E524A}"/>
                    </a:ext>
                  </a:extLst>
                </p:cNvPr>
                <p:cNvSpPr/>
                <p:nvPr/>
              </p:nvSpPr>
              <p:spPr>
                <a:xfrm>
                  <a:off x="202508" y="194375"/>
                  <a:ext cx="11874162" cy="598932"/>
                </a:xfrm>
                <a:custGeom>
                  <a:avLst/>
                  <a:gdLst>
                    <a:gd name="connsiteX0" fmla="*/ 98087 w 11801856"/>
                    <a:gd name="connsiteY0" fmla="*/ 0 h 598932"/>
                    <a:gd name="connsiteX1" fmla="*/ 299466 w 11801856"/>
                    <a:gd name="connsiteY1" fmla="*/ 0 h 598932"/>
                    <a:gd name="connsiteX2" fmla="*/ 1215601 w 11801856"/>
                    <a:gd name="connsiteY2" fmla="*/ 0 h 598932"/>
                    <a:gd name="connsiteX3" fmla="*/ 11502390 w 11801856"/>
                    <a:gd name="connsiteY3" fmla="*/ 0 h 598932"/>
                    <a:gd name="connsiteX4" fmla="*/ 11801856 w 11801856"/>
                    <a:gd name="connsiteY4" fmla="*/ 299466 h 598932"/>
                    <a:gd name="connsiteX5" fmla="*/ 11801856 w 11801856"/>
                    <a:gd name="connsiteY5" fmla="*/ 598932 h 598932"/>
                    <a:gd name="connsiteX6" fmla="*/ 1313688 w 11801856"/>
                    <a:gd name="connsiteY6" fmla="*/ 598932 h 598932"/>
                    <a:gd name="connsiteX7" fmla="*/ 0 w 11801856"/>
                    <a:gd name="connsiteY7" fmla="*/ 598932 h 598932"/>
                    <a:gd name="connsiteX8" fmla="*/ 0 w 11801856"/>
                    <a:gd name="connsiteY8" fmla="*/ 299466 h 598932"/>
                    <a:gd name="connsiteX9" fmla="*/ 0 w 11801856"/>
                    <a:gd name="connsiteY9" fmla="*/ 98087 h 598932"/>
                    <a:gd name="connsiteX10" fmla="*/ 98087 w 11801856"/>
                    <a:gd name="connsiteY10" fmla="*/ 0 h 59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801856" h="598932">
                      <a:moveTo>
                        <a:pt x="98087" y="0"/>
                      </a:moveTo>
                      <a:lnTo>
                        <a:pt x="299466" y="0"/>
                      </a:lnTo>
                      <a:lnTo>
                        <a:pt x="1215601" y="0"/>
                      </a:lnTo>
                      <a:lnTo>
                        <a:pt x="11502390" y="0"/>
                      </a:lnTo>
                      <a:cubicBezTo>
                        <a:pt x="11667781" y="0"/>
                        <a:pt x="11801856" y="134075"/>
                        <a:pt x="11801856" y="299466"/>
                      </a:cubicBezTo>
                      <a:lnTo>
                        <a:pt x="11801856" y="598932"/>
                      </a:lnTo>
                      <a:lnTo>
                        <a:pt x="1313688" y="598932"/>
                      </a:lnTo>
                      <a:lnTo>
                        <a:pt x="0" y="598932"/>
                      </a:lnTo>
                      <a:lnTo>
                        <a:pt x="0" y="299466"/>
                      </a:lnTo>
                      <a:lnTo>
                        <a:pt x="0" y="98087"/>
                      </a:lnTo>
                      <a:cubicBezTo>
                        <a:pt x="0" y="43915"/>
                        <a:pt x="43915" y="0"/>
                        <a:pt x="98087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115AE70-F70D-94CC-3D54-04CE6574C459}"/>
                    </a:ext>
                  </a:extLst>
                </p:cNvPr>
                <p:cNvSpPr txBox="1"/>
                <p:nvPr/>
              </p:nvSpPr>
              <p:spPr>
                <a:xfrm>
                  <a:off x="621987" y="263008"/>
                  <a:ext cx="634310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400" i="1" kern="0" dirty="0">
                      <a:ln w="12700">
                        <a:noFill/>
                      </a:ln>
                      <a:solidFill>
                        <a:prstClr val="white"/>
                      </a:solidFill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LOCEPT – MYFF </a:t>
                  </a:r>
                  <a:r>
                    <a:rPr lang="en-US" altLang="ko-KR" sz="800" kern="0" dirty="0">
                      <a:solidFill>
                        <a:prstClr val="white"/>
                      </a:solidFill>
                    </a:rPr>
                    <a:t>Enjoy your</a:t>
                  </a:r>
                  <a:r>
                    <a:rPr lang="en-US" altLang="ko-KR" sz="800" kern="0" baseline="0" dirty="0">
                      <a:solidFill>
                        <a:prstClr val="white"/>
                      </a:solidFill>
                    </a:rPr>
                    <a:t> own Favorite Food with MYFF</a:t>
                  </a:r>
                  <a:endParaRPr lang="ko-KR" altLang="en-US" sz="4000" dirty="0">
                    <a:solidFill>
                      <a:prstClr val="white"/>
                    </a:solidFill>
                  </a:endParaRPr>
                </a:p>
                <a:p>
                  <a:pPr latinLnBrk="0">
                    <a:defRPr/>
                  </a:pPr>
                  <a:endParaRPr lang="ko-KR" altLang="en-US" sz="16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57035" y="247900"/>
                  <a:ext cx="412272" cy="413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" y="165451"/>
              <a:ext cx="654776" cy="642754"/>
            </a:xfrm>
            <a:prstGeom prst="rect">
              <a:avLst/>
            </a:prstGeom>
          </p:spPr>
        </p:pic>
      </p:grpSp>
      <p:sp>
        <p:nvSpPr>
          <p:cNvPr id="25" name="한쪽 모서리가 둥근 사각형 24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 userDrawn="1"/>
        </p:nvSpPr>
        <p:spPr>
          <a:xfrm flipV="1">
            <a:off x="166497" y="763238"/>
            <a:ext cx="10605085" cy="598932"/>
          </a:xfrm>
          <a:prstGeom prst="round1Rect">
            <a:avLst>
              <a:gd name="adj" fmla="val 50000"/>
            </a:avLst>
          </a:pr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 userDrawn="1"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2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3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66497" y="942848"/>
            <a:ext cx="6616700" cy="239712"/>
          </a:xfrm>
        </p:spPr>
        <p:txBody>
          <a:bodyPr>
            <a:noAutofit/>
          </a:bodyPr>
          <a:lstStyle>
            <a:lvl1pPr marL="0" indent="0">
              <a:buNone/>
              <a:defRPr sz="2000" b="1" i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55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통일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92194" y="165451"/>
            <a:ext cx="11940887" cy="6527099"/>
            <a:chOff x="92194" y="165451"/>
            <a:chExt cx="11940887" cy="6527099"/>
          </a:xfrm>
        </p:grpSpPr>
        <p:grpSp>
          <p:nvGrpSpPr>
            <p:cNvPr id="21" name="그룹 20"/>
            <p:cNvGrpSpPr/>
            <p:nvPr userDrawn="1"/>
          </p:nvGrpSpPr>
          <p:grpSpPr>
            <a:xfrm>
              <a:off x="158919" y="165451"/>
              <a:ext cx="11874162" cy="6527099"/>
              <a:chOff x="158919" y="165451"/>
              <a:chExt cx="11874162" cy="6527099"/>
            </a:xfrm>
          </p:grpSpPr>
          <p:sp>
            <p:nvSpPr>
              <p:cNvPr id="16" name="직사각형 15"/>
              <p:cNvSpPr/>
              <p:nvPr userDrawn="1"/>
            </p:nvSpPr>
            <p:spPr>
              <a:xfrm>
                <a:off x="169560" y="364776"/>
                <a:ext cx="11863521" cy="6327774"/>
              </a:xfrm>
              <a:prstGeom prst="roundRect">
                <a:avLst>
                  <a:gd name="adj" fmla="val 17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 userDrawn="1"/>
            </p:nvGrpSpPr>
            <p:grpSpPr>
              <a:xfrm>
                <a:off x="158919" y="165451"/>
                <a:ext cx="11874162" cy="776519"/>
                <a:chOff x="202508" y="194375"/>
                <a:chExt cx="11874162" cy="776519"/>
              </a:xfrm>
            </p:grpSpPr>
            <p:sp>
              <p:nvSpPr>
                <p:cNvPr id="12" name="자유형 11">
                  <a:extLst>
                    <a:ext uri="{FF2B5EF4-FFF2-40B4-BE49-F238E27FC236}">
                      <a16:creationId xmlns:a16="http://schemas.microsoft.com/office/drawing/2014/main" id="{5D36226B-AA12-5A12-3DFE-06FF5C8E524A}"/>
                    </a:ext>
                  </a:extLst>
                </p:cNvPr>
                <p:cNvSpPr/>
                <p:nvPr/>
              </p:nvSpPr>
              <p:spPr>
                <a:xfrm>
                  <a:off x="202508" y="194375"/>
                  <a:ext cx="11874162" cy="598932"/>
                </a:xfrm>
                <a:custGeom>
                  <a:avLst/>
                  <a:gdLst>
                    <a:gd name="connsiteX0" fmla="*/ 98087 w 11801856"/>
                    <a:gd name="connsiteY0" fmla="*/ 0 h 598932"/>
                    <a:gd name="connsiteX1" fmla="*/ 299466 w 11801856"/>
                    <a:gd name="connsiteY1" fmla="*/ 0 h 598932"/>
                    <a:gd name="connsiteX2" fmla="*/ 1215601 w 11801856"/>
                    <a:gd name="connsiteY2" fmla="*/ 0 h 598932"/>
                    <a:gd name="connsiteX3" fmla="*/ 11502390 w 11801856"/>
                    <a:gd name="connsiteY3" fmla="*/ 0 h 598932"/>
                    <a:gd name="connsiteX4" fmla="*/ 11801856 w 11801856"/>
                    <a:gd name="connsiteY4" fmla="*/ 299466 h 598932"/>
                    <a:gd name="connsiteX5" fmla="*/ 11801856 w 11801856"/>
                    <a:gd name="connsiteY5" fmla="*/ 598932 h 598932"/>
                    <a:gd name="connsiteX6" fmla="*/ 1313688 w 11801856"/>
                    <a:gd name="connsiteY6" fmla="*/ 598932 h 598932"/>
                    <a:gd name="connsiteX7" fmla="*/ 0 w 11801856"/>
                    <a:gd name="connsiteY7" fmla="*/ 598932 h 598932"/>
                    <a:gd name="connsiteX8" fmla="*/ 0 w 11801856"/>
                    <a:gd name="connsiteY8" fmla="*/ 299466 h 598932"/>
                    <a:gd name="connsiteX9" fmla="*/ 0 w 11801856"/>
                    <a:gd name="connsiteY9" fmla="*/ 98087 h 598932"/>
                    <a:gd name="connsiteX10" fmla="*/ 98087 w 11801856"/>
                    <a:gd name="connsiteY10" fmla="*/ 0 h 59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801856" h="598932">
                      <a:moveTo>
                        <a:pt x="98087" y="0"/>
                      </a:moveTo>
                      <a:lnTo>
                        <a:pt x="299466" y="0"/>
                      </a:lnTo>
                      <a:lnTo>
                        <a:pt x="1215601" y="0"/>
                      </a:lnTo>
                      <a:lnTo>
                        <a:pt x="11502390" y="0"/>
                      </a:lnTo>
                      <a:cubicBezTo>
                        <a:pt x="11667781" y="0"/>
                        <a:pt x="11801856" y="134075"/>
                        <a:pt x="11801856" y="299466"/>
                      </a:cubicBezTo>
                      <a:lnTo>
                        <a:pt x="11801856" y="598932"/>
                      </a:lnTo>
                      <a:lnTo>
                        <a:pt x="1313688" y="598932"/>
                      </a:lnTo>
                      <a:lnTo>
                        <a:pt x="0" y="598932"/>
                      </a:lnTo>
                      <a:lnTo>
                        <a:pt x="0" y="299466"/>
                      </a:lnTo>
                      <a:lnTo>
                        <a:pt x="0" y="98087"/>
                      </a:lnTo>
                      <a:cubicBezTo>
                        <a:pt x="0" y="43915"/>
                        <a:pt x="43915" y="0"/>
                        <a:pt x="98087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115AE70-F70D-94CC-3D54-04CE6574C459}"/>
                    </a:ext>
                  </a:extLst>
                </p:cNvPr>
                <p:cNvSpPr txBox="1"/>
                <p:nvPr/>
              </p:nvSpPr>
              <p:spPr>
                <a:xfrm>
                  <a:off x="621987" y="263008"/>
                  <a:ext cx="607877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400" i="1" kern="0" dirty="0">
                      <a:ln w="12700">
                        <a:noFill/>
                      </a:ln>
                      <a:solidFill>
                        <a:prstClr val="white"/>
                      </a:solidFill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LOCEPT – MYFF </a:t>
                  </a:r>
                  <a:r>
                    <a:rPr lang="en-US" altLang="ko-KR" sz="800" kern="0" dirty="0">
                      <a:solidFill>
                        <a:prstClr val="white"/>
                      </a:solidFill>
                    </a:rPr>
                    <a:t>Enjoy your</a:t>
                  </a:r>
                  <a:r>
                    <a:rPr lang="en-US" altLang="ko-KR" sz="800" kern="0" baseline="0" dirty="0">
                      <a:solidFill>
                        <a:prstClr val="white"/>
                      </a:solidFill>
                    </a:rPr>
                    <a:t> own Favorite Food with MYFF</a:t>
                  </a:r>
                  <a:endParaRPr lang="ko-KR" altLang="en-US" sz="800" dirty="0">
                    <a:solidFill>
                      <a:prstClr val="white"/>
                    </a:solidFill>
                  </a:endParaRPr>
                </a:p>
                <a:p>
                  <a:pPr latinLnBrk="0">
                    <a:defRPr/>
                  </a:pPr>
                  <a:endParaRPr lang="ko-KR" altLang="en-US" sz="16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57035" y="247900"/>
                  <a:ext cx="412272" cy="413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" y="165451"/>
              <a:ext cx="654776" cy="642754"/>
            </a:xfrm>
            <a:prstGeom prst="rect">
              <a:avLst/>
            </a:prstGeom>
          </p:spPr>
        </p:pic>
      </p:grpSp>
      <p:sp>
        <p:nvSpPr>
          <p:cNvPr id="25" name="한쪽 모서리가 둥근 사각형 24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 userDrawn="1"/>
        </p:nvSpPr>
        <p:spPr>
          <a:xfrm flipV="1">
            <a:off x="156769" y="763238"/>
            <a:ext cx="10605085" cy="598932"/>
          </a:xfrm>
          <a:prstGeom prst="round1Rect">
            <a:avLst>
              <a:gd name="adj" fmla="val 50000"/>
            </a:avLst>
          </a:pr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 userDrawn="1"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213446" y="763108"/>
            <a:ext cx="6976064" cy="57732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654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통일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169560" y="602328"/>
            <a:ext cx="11863521" cy="6090222"/>
          </a:xfrm>
          <a:prstGeom prst="roundRect">
            <a:avLst>
              <a:gd name="adj" fmla="val 1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58919" y="165451"/>
            <a:ext cx="11874162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578398" y="234084"/>
            <a:ext cx="6078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LOCEPT – MYFF </a:t>
            </a:r>
            <a:r>
              <a:rPr lang="en-US" altLang="ko-KR" sz="800" kern="0" dirty="0">
                <a:solidFill>
                  <a:prstClr val="white"/>
                </a:solidFill>
              </a:rPr>
              <a:t>Enjoy your</a:t>
            </a:r>
            <a:r>
              <a:rPr lang="en-US" altLang="ko-KR" sz="800" kern="0" baseline="0" dirty="0">
                <a:solidFill>
                  <a:prstClr val="white"/>
                </a:solidFill>
              </a:rPr>
              <a:t> own Favorite Food with MYFF</a:t>
            </a:r>
            <a:endParaRPr lang="ko-KR" altLang="en-US" sz="800" dirty="0">
              <a:solidFill>
                <a:prstClr val="white"/>
              </a:solidFill>
            </a:endParaRPr>
          </a:p>
          <a:p>
            <a:pPr latinLnBrk="0">
              <a:defRPr/>
            </a:pP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3446" y="218976"/>
            <a:ext cx="412272" cy="413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" y="165451"/>
            <a:ext cx="654776" cy="642754"/>
          </a:xfrm>
          <a:prstGeom prst="rect">
            <a:avLst/>
          </a:prstGeom>
        </p:spPr>
      </p:pic>
      <p:sp>
        <p:nvSpPr>
          <p:cNvPr id="25" name="한쪽 모서리가 둥근 사각형 24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 userDrawn="1"/>
        </p:nvSpPr>
        <p:spPr>
          <a:xfrm flipV="1">
            <a:off x="156769" y="763238"/>
            <a:ext cx="10605085" cy="598932"/>
          </a:xfrm>
          <a:prstGeom prst="round1Rect">
            <a:avLst>
              <a:gd name="adj" fmla="val 50000"/>
            </a:avLst>
          </a:pr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 userDrawn="1"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7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" name="표 개체 틀 6"/>
          <p:cNvSpPr>
            <a:spLocks noGrp="1"/>
          </p:cNvSpPr>
          <p:nvPr userDrawn="1">
            <p:ph type="tbl" sz="quarter" idx="14"/>
          </p:nvPr>
        </p:nvSpPr>
        <p:spPr>
          <a:xfrm>
            <a:off x="7853978" y="1502985"/>
            <a:ext cx="3999600" cy="507256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그림 개체 틀 8"/>
          <p:cNvSpPr>
            <a:spLocks noGrp="1"/>
          </p:cNvSpPr>
          <p:nvPr userDrawn="1">
            <p:ph type="pic" sz="quarter" idx="15"/>
          </p:nvPr>
        </p:nvSpPr>
        <p:spPr>
          <a:xfrm>
            <a:off x="316369" y="1491159"/>
            <a:ext cx="7390800" cy="5072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4" name="텍스트 개체 틀 5"/>
          <p:cNvSpPr>
            <a:spLocks noGrp="1"/>
          </p:cNvSpPr>
          <p:nvPr userDrawn="1">
            <p:ph type="body" sz="quarter" idx="13"/>
          </p:nvPr>
        </p:nvSpPr>
        <p:spPr>
          <a:xfrm>
            <a:off x="213446" y="763108"/>
            <a:ext cx="6976064" cy="57732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135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빈 화면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92194" y="165451"/>
            <a:ext cx="11940887" cy="6527098"/>
            <a:chOff x="92194" y="165451"/>
            <a:chExt cx="11940887" cy="6527098"/>
          </a:xfrm>
        </p:grpSpPr>
        <p:grpSp>
          <p:nvGrpSpPr>
            <p:cNvPr id="21" name="그룹 20"/>
            <p:cNvGrpSpPr/>
            <p:nvPr userDrawn="1"/>
          </p:nvGrpSpPr>
          <p:grpSpPr>
            <a:xfrm>
              <a:off x="158919" y="165451"/>
              <a:ext cx="11874162" cy="6527098"/>
              <a:chOff x="158919" y="165451"/>
              <a:chExt cx="11874162" cy="6527098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169560" y="473613"/>
                <a:ext cx="11863521" cy="6218936"/>
              </a:xfrm>
              <a:prstGeom prst="round1Rect">
                <a:avLst>
                  <a:gd name="adj" fmla="val 486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 userDrawn="1"/>
            </p:nvGrpSpPr>
            <p:grpSpPr>
              <a:xfrm>
                <a:off x="158919" y="165451"/>
                <a:ext cx="11874162" cy="776519"/>
                <a:chOff x="202508" y="194375"/>
                <a:chExt cx="11874162" cy="776519"/>
              </a:xfrm>
            </p:grpSpPr>
            <p:sp>
              <p:nvSpPr>
                <p:cNvPr id="12" name="자유형 11">
                  <a:extLst>
                    <a:ext uri="{FF2B5EF4-FFF2-40B4-BE49-F238E27FC236}">
                      <a16:creationId xmlns:a16="http://schemas.microsoft.com/office/drawing/2014/main" id="{5D36226B-AA12-5A12-3DFE-06FF5C8E524A}"/>
                    </a:ext>
                  </a:extLst>
                </p:cNvPr>
                <p:cNvSpPr/>
                <p:nvPr/>
              </p:nvSpPr>
              <p:spPr>
                <a:xfrm>
                  <a:off x="202508" y="194375"/>
                  <a:ext cx="11874162" cy="598932"/>
                </a:xfrm>
                <a:custGeom>
                  <a:avLst/>
                  <a:gdLst>
                    <a:gd name="connsiteX0" fmla="*/ 98087 w 11801856"/>
                    <a:gd name="connsiteY0" fmla="*/ 0 h 598932"/>
                    <a:gd name="connsiteX1" fmla="*/ 299466 w 11801856"/>
                    <a:gd name="connsiteY1" fmla="*/ 0 h 598932"/>
                    <a:gd name="connsiteX2" fmla="*/ 1215601 w 11801856"/>
                    <a:gd name="connsiteY2" fmla="*/ 0 h 598932"/>
                    <a:gd name="connsiteX3" fmla="*/ 11502390 w 11801856"/>
                    <a:gd name="connsiteY3" fmla="*/ 0 h 598932"/>
                    <a:gd name="connsiteX4" fmla="*/ 11801856 w 11801856"/>
                    <a:gd name="connsiteY4" fmla="*/ 299466 h 598932"/>
                    <a:gd name="connsiteX5" fmla="*/ 11801856 w 11801856"/>
                    <a:gd name="connsiteY5" fmla="*/ 598932 h 598932"/>
                    <a:gd name="connsiteX6" fmla="*/ 1313688 w 11801856"/>
                    <a:gd name="connsiteY6" fmla="*/ 598932 h 598932"/>
                    <a:gd name="connsiteX7" fmla="*/ 0 w 11801856"/>
                    <a:gd name="connsiteY7" fmla="*/ 598932 h 598932"/>
                    <a:gd name="connsiteX8" fmla="*/ 0 w 11801856"/>
                    <a:gd name="connsiteY8" fmla="*/ 299466 h 598932"/>
                    <a:gd name="connsiteX9" fmla="*/ 0 w 11801856"/>
                    <a:gd name="connsiteY9" fmla="*/ 98087 h 598932"/>
                    <a:gd name="connsiteX10" fmla="*/ 98087 w 11801856"/>
                    <a:gd name="connsiteY10" fmla="*/ 0 h 59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801856" h="598932">
                      <a:moveTo>
                        <a:pt x="98087" y="0"/>
                      </a:moveTo>
                      <a:lnTo>
                        <a:pt x="299466" y="0"/>
                      </a:lnTo>
                      <a:lnTo>
                        <a:pt x="1215601" y="0"/>
                      </a:lnTo>
                      <a:lnTo>
                        <a:pt x="11502390" y="0"/>
                      </a:lnTo>
                      <a:cubicBezTo>
                        <a:pt x="11667781" y="0"/>
                        <a:pt x="11801856" y="134075"/>
                        <a:pt x="11801856" y="299466"/>
                      </a:cubicBezTo>
                      <a:lnTo>
                        <a:pt x="11801856" y="598932"/>
                      </a:lnTo>
                      <a:lnTo>
                        <a:pt x="1313688" y="598932"/>
                      </a:lnTo>
                      <a:lnTo>
                        <a:pt x="0" y="598932"/>
                      </a:lnTo>
                      <a:lnTo>
                        <a:pt x="0" y="299466"/>
                      </a:lnTo>
                      <a:lnTo>
                        <a:pt x="0" y="98087"/>
                      </a:lnTo>
                      <a:cubicBezTo>
                        <a:pt x="0" y="43915"/>
                        <a:pt x="43915" y="0"/>
                        <a:pt x="98087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115AE70-F70D-94CC-3D54-04CE6574C459}"/>
                    </a:ext>
                  </a:extLst>
                </p:cNvPr>
                <p:cNvSpPr txBox="1"/>
                <p:nvPr/>
              </p:nvSpPr>
              <p:spPr>
                <a:xfrm>
                  <a:off x="621987" y="263008"/>
                  <a:ext cx="634310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2400" i="1" kern="0" dirty="0">
                      <a:ln w="12700">
                        <a:noFill/>
                      </a:ln>
                      <a:solidFill>
                        <a:prstClr val="white"/>
                      </a:solidFill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LOCEPT – MYFF </a:t>
                  </a:r>
                  <a:r>
                    <a:rPr lang="en-US" altLang="ko-KR" sz="800" kern="0" dirty="0">
                      <a:solidFill>
                        <a:prstClr val="white"/>
                      </a:solidFill>
                    </a:rPr>
                    <a:t>Enjoy your</a:t>
                  </a:r>
                  <a:r>
                    <a:rPr lang="en-US" altLang="ko-KR" sz="800" kern="0" baseline="0" dirty="0">
                      <a:solidFill>
                        <a:prstClr val="white"/>
                      </a:solidFill>
                    </a:rPr>
                    <a:t> own Favorite Food with MYFF</a:t>
                  </a:r>
                  <a:endParaRPr lang="ko-KR" altLang="en-US" sz="4000" dirty="0">
                    <a:solidFill>
                      <a:prstClr val="white"/>
                    </a:solidFill>
                  </a:endParaRPr>
                </a:p>
                <a:p>
                  <a:pPr latinLnBrk="0">
                    <a:defRPr/>
                  </a:pPr>
                  <a:endParaRPr lang="ko-KR" altLang="en-US" sz="16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257035" y="247900"/>
                  <a:ext cx="412272" cy="413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" y="165451"/>
              <a:ext cx="654776" cy="642754"/>
            </a:xfrm>
            <a:prstGeom prst="rect">
              <a:avLst/>
            </a:prstGeom>
          </p:spPr>
        </p:pic>
      </p:grpSp>
      <p:sp>
        <p:nvSpPr>
          <p:cNvPr id="25" name="한쪽 모서리가 둥근 사각형 24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 userDrawn="1"/>
        </p:nvSpPr>
        <p:spPr>
          <a:xfrm flipV="1">
            <a:off x="166497" y="763238"/>
            <a:ext cx="10605085" cy="598932"/>
          </a:xfrm>
          <a:prstGeom prst="round1Rect">
            <a:avLst>
              <a:gd name="adj" fmla="val 50000"/>
            </a:avLst>
          </a:pr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 userDrawn="1"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22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3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표 개체 틀 6"/>
          <p:cNvSpPr>
            <a:spLocks noGrp="1"/>
          </p:cNvSpPr>
          <p:nvPr>
            <p:ph type="tbl" sz="quarter" idx="14"/>
          </p:nvPr>
        </p:nvSpPr>
        <p:spPr>
          <a:xfrm>
            <a:off x="7853978" y="1502985"/>
            <a:ext cx="3999600" cy="507256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5"/>
          </p:nvPr>
        </p:nvSpPr>
        <p:spPr>
          <a:xfrm>
            <a:off x="316369" y="1491159"/>
            <a:ext cx="7390800" cy="5072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3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4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4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0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8" r:id="rId3"/>
    <p:sldLayoutId id="2147483675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677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 flipV="1">
            <a:off x="125400" y="485418"/>
            <a:ext cx="11941200" cy="6215669"/>
          </a:xfrm>
          <a:prstGeom prst="round1Rect">
            <a:avLst>
              <a:gd name="adj" fmla="val 4028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25400" y="177131"/>
            <a:ext cx="11941200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1" y="395432"/>
            <a:ext cx="1252118" cy="125211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3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223060" y="2096222"/>
            <a:ext cx="6007143" cy="2715563"/>
            <a:chOff x="3170809" y="2043970"/>
            <a:chExt cx="6007143" cy="2715563"/>
          </a:xfrm>
          <a:effectLst>
            <a:outerShdw blurRad="50800" dist="431800" dir="8100000" algn="tr" rotWithShape="0">
              <a:srgbClr val="44546A">
                <a:alpha val="40000"/>
              </a:srgbClr>
            </a:outerShdw>
          </a:effectLst>
        </p:grpSpPr>
        <p:sp>
          <p:nvSpPr>
            <p:cNvPr id="16" name="사각형: 둥근 위쪽 모서리 7">
              <a:extLst>
                <a:ext uri="{FF2B5EF4-FFF2-40B4-BE49-F238E27FC236}">
                  <a16:creationId xmlns:a16="http://schemas.microsoft.com/office/drawing/2014/main" id="{4BAFB27D-3A89-9A04-A77A-4D039647D6CE}"/>
                </a:ext>
              </a:extLst>
            </p:cNvPr>
            <p:cNvSpPr/>
            <p:nvPr/>
          </p:nvSpPr>
          <p:spPr>
            <a:xfrm>
              <a:off x="3170809" y="2043970"/>
              <a:ext cx="6007143" cy="2715563"/>
            </a:xfrm>
            <a:prstGeom prst="round2SameRect">
              <a:avLst>
                <a:gd name="adj1" fmla="val 0"/>
                <a:gd name="adj2" fmla="val 1984"/>
              </a:avLst>
            </a:prstGeom>
            <a:solidFill>
              <a:schemeClr val="bg1"/>
            </a:solidFill>
            <a:ln>
              <a:solidFill>
                <a:srgbClr val="44546A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6300" i="1" kern="0" dirty="0">
                  <a:ln w="12700">
                    <a:noFill/>
                  </a:ln>
                  <a:solidFill>
                    <a:srgbClr val="44546A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TEAM LOCEPT _ MYFF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22174" y="4136570"/>
              <a:ext cx="169629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100" b="1" kern="0">
                  <a:solidFill>
                    <a:srgbClr val="44546A"/>
                  </a:solidFill>
                  <a:latin typeface="+mj-lt"/>
                </a:rPr>
                <a:t>My Favorite Food SNS</a:t>
              </a:r>
              <a:endParaRPr lang="ko-KR" altLang="en-US" sz="1100" b="1">
                <a:solidFill>
                  <a:prstClr val="white"/>
                </a:solidFill>
                <a:latin typeface="+mj-lt"/>
              </a:endParaRPr>
            </a:p>
            <a:p>
              <a:endParaRPr lang="ko-KR" altLang="en-US" sz="11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03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1624"/>
              </p:ext>
            </p:extLst>
          </p:nvPr>
        </p:nvGraphicFramePr>
        <p:xfrm>
          <a:off x="7834878" y="1493029"/>
          <a:ext cx="4018700" cy="2026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</a:rPr>
                        <a:t>1. 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</a:rPr>
                        <a:t>비밀번호찾기 모달 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</a:rPr>
                        <a:t>이메일 전송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</a:rPr>
                        <a:t>이메일로 비밀번호 재설정 메일 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7322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</a:rPr>
                        <a:t>비밀번호 재설정 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1600" b="0" i="0" kern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en-US" altLang="ko-KR" sz="1600" b="0" i="0" kern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비밀번호 재설정 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15835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07417" y="1488076"/>
            <a:ext cx="3315185" cy="2037766"/>
            <a:chOff x="394970" y="1500505"/>
            <a:chExt cx="2667000" cy="1732915"/>
          </a:xfrm>
        </p:grpSpPr>
        <p:pic>
          <p:nvPicPr>
            <p:cNvPr id="6" name="Picture 44" descr="/var/mobile/Containers/Data/Application/AC27A563-40A7-43E7-A858-99279BA0633B/tmp/_d/fImage385750421359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65" t="30641" r="29007" b="20468"/>
            <a:stretch>
              <a:fillRect/>
            </a:stretch>
          </p:blipFill>
          <p:spPr>
            <a:xfrm>
              <a:off x="394970" y="1500505"/>
              <a:ext cx="2667000" cy="1732915"/>
            </a:xfrm>
            <a:prstGeom prst="rect">
              <a:avLst/>
            </a:prstGeom>
            <a:noFill/>
          </p:spPr>
        </p:pic>
        <p:sp>
          <p:nvSpPr>
            <p:cNvPr id="7" name="Oval 45"/>
            <p:cNvSpPr>
              <a:spLocks/>
            </p:cNvSpPr>
            <p:nvPr/>
          </p:nvSpPr>
          <p:spPr>
            <a:xfrm>
              <a:off x="967080" y="2790491"/>
              <a:ext cx="216000" cy="216000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1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159" y="1480258"/>
            <a:ext cx="3995420" cy="2031365"/>
            <a:chOff x="3157220" y="1502410"/>
            <a:chExt cx="3995420" cy="2031365"/>
          </a:xfrm>
        </p:grpSpPr>
        <p:pic>
          <p:nvPicPr>
            <p:cNvPr id="9" name="Picture 40" descr="/var/mobile/Containers/Data/Application/AC27A563-40A7-43E7-A858-99279BA0633B/tmp/_d/fImage12294417689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220" y="1502410"/>
              <a:ext cx="3995420" cy="2031365"/>
            </a:xfrm>
            <a:prstGeom prst="rect">
              <a:avLst/>
            </a:prstGeom>
            <a:noFill/>
          </p:spPr>
        </p:pic>
        <p:sp>
          <p:nvSpPr>
            <p:cNvPr id="10" name="Oval 46"/>
            <p:cNvSpPr>
              <a:spLocks/>
            </p:cNvSpPr>
            <p:nvPr/>
          </p:nvSpPr>
          <p:spPr>
            <a:xfrm>
              <a:off x="6709727" y="1627822"/>
              <a:ext cx="253365" cy="243205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633" y="3625727"/>
            <a:ext cx="7395536" cy="2858368"/>
            <a:chOff x="379730" y="3470215"/>
            <a:chExt cx="5554980" cy="2146995"/>
          </a:xfrm>
        </p:grpSpPr>
        <p:grpSp>
          <p:nvGrpSpPr>
            <p:cNvPr id="12" name="그룹 11"/>
            <p:cNvGrpSpPr/>
            <p:nvPr/>
          </p:nvGrpSpPr>
          <p:grpSpPr>
            <a:xfrm>
              <a:off x="379730" y="3470215"/>
              <a:ext cx="5554980" cy="2146995"/>
              <a:chOff x="285750" y="3316545"/>
              <a:chExt cx="5554980" cy="2146995"/>
            </a:xfrm>
          </p:grpSpPr>
          <p:pic>
            <p:nvPicPr>
              <p:cNvPr id="14" name="Picture 41" descr="/var/mobile/Containers/Data/Application/AC27A563-40A7-43E7-A858-99279BA0633B/tmp/_d/fImage481134184538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50" y="3429000"/>
                <a:ext cx="5554980" cy="2034540"/>
              </a:xfrm>
              <a:prstGeom prst="rect">
                <a:avLst/>
              </a:prstGeom>
              <a:noFill/>
            </p:spPr>
          </p:pic>
          <p:sp>
            <p:nvSpPr>
              <p:cNvPr id="15" name="Oval 47"/>
              <p:cNvSpPr>
                <a:spLocks/>
              </p:cNvSpPr>
              <p:nvPr/>
            </p:nvSpPr>
            <p:spPr>
              <a:xfrm>
                <a:off x="888365" y="3316545"/>
                <a:ext cx="253365" cy="243205"/>
              </a:xfrm>
              <a:prstGeom prst="ellipse">
                <a:avLst/>
              </a:prstGeom>
              <a:solidFill>
                <a:srgbClr val="5444DA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1"/>
                  <a:t>4</a:t>
                </a:r>
                <a:endParaRPr lang="ko-KR" altLang="en-US" sz="1600" b="1"/>
              </a:p>
            </p:txBody>
          </p:sp>
        </p:grpSp>
        <p:sp>
          <p:nvSpPr>
            <p:cNvPr id="13" name="Oval 48"/>
            <p:cNvSpPr>
              <a:spLocks/>
            </p:cNvSpPr>
            <p:nvPr/>
          </p:nvSpPr>
          <p:spPr>
            <a:xfrm>
              <a:off x="1663655" y="4866088"/>
              <a:ext cx="253365" cy="243205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/>
                <a:t>5</a:t>
              </a:r>
              <a:endParaRPr lang="ko-KR" altLang="en-US" sz="1600" b="1" dirty="0"/>
            </a:p>
          </p:txBody>
        </p:sp>
      </p:grpSp>
      <p:sp>
        <p:nvSpPr>
          <p:cNvPr id="16" name="Oval 46"/>
          <p:cNvSpPr>
            <a:spLocks/>
          </p:cNvSpPr>
          <p:nvPr/>
        </p:nvSpPr>
        <p:spPr>
          <a:xfrm>
            <a:off x="3872696" y="2989402"/>
            <a:ext cx="253365" cy="243205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3</a:t>
            </a:r>
            <a:endParaRPr lang="ko-KR" altLang="en-US" sz="1600" b="1"/>
          </a:p>
        </p:txBody>
      </p:sp>
      <p:sp>
        <p:nvSpPr>
          <p:cNvPr id="17" name="직사각형 16"/>
          <p:cNvSpPr/>
          <p:nvPr/>
        </p:nvSpPr>
        <p:spPr>
          <a:xfrm>
            <a:off x="1310660" y="3023215"/>
            <a:ext cx="722419" cy="209392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4865" y="5659260"/>
            <a:ext cx="5351347" cy="625760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7834878" y="3763064"/>
            <a:ext cx="4018700" cy="2745059"/>
            <a:chOff x="5875966" y="4375724"/>
            <a:chExt cx="3109595" cy="2124075"/>
          </a:xfrm>
        </p:grpSpPr>
        <p:pic>
          <p:nvPicPr>
            <p:cNvPr id="20" name="Picture 42" descr="/var/mobile/Containers/Data/Application/AC27A563-40A7-43E7-A858-99279BA0633B/tmp/_d/fImage151294197368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966" y="4375724"/>
              <a:ext cx="3109595" cy="2124075"/>
            </a:xfrm>
            <a:prstGeom prst="rect">
              <a:avLst/>
            </a:prstGeom>
            <a:noFill/>
          </p:spPr>
        </p:pic>
        <p:sp>
          <p:nvSpPr>
            <p:cNvPr id="21" name="Oval 48"/>
            <p:cNvSpPr>
              <a:spLocks/>
            </p:cNvSpPr>
            <p:nvPr/>
          </p:nvSpPr>
          <p:spPr>
            <a:xfrm>
              <a:off x="6021161" y="4546433"/>
              <a:ext cx="253365" cy="243205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6</a:t>
              </a:r>
              <a:endParaRPr lang="ko-KR" altLang="en-US" sz="1600" b="1"/>
            </a:p>
          </p:txBody>
        </p:sp>
      </p:grp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341616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577362865"/>
              </p:ext>
            </p:extLst>
          </p:nvPr>
        </p:nvGraphicFramePr>
        <p:xfrm>
          <a:off x="7853363" y="1503363"/>
          <a:ext cx="4000500" cy="29667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660339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1. 로그아웃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06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편집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0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편집 이전 기존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6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편집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</a:rPr>
                        <a:t>모달창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7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사진 등록 버튼 및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</a:rPr>
                        <a:t>미리보기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사진 기본 이미지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1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프로필 편집 저장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75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</a:rPr>
                        <a:t>회원탈퇴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879940"/>
                  </a:ext>
                </a:extLst>
              </a:tr>
            </a:tbl>
          </a:graphicData>
        </a:graphic>
      </p:graphicFrame>
      <p:pic>
        <p:nvPicPr>
          <p:cNvPr id="11" name="그림 개체 틀 1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/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 err="1"/>
              <a:t>마이페이지</a:t>
            </a:r>
            <a:r>
              <a:rPr lang="en-US" altLang="ko-KR" dirty="0"/>
              <a:t>/</a:t>
            </a:r>
            <a:r>
              <a:rPr lang="ko-KR" altLang="en-US" dirty="0"/>
              <a:t>프로필 편집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853363" y="4609714"/>
            <a:ext cx="3610548" cy="1798248"/>
            <a:chOff x="407276" y="3698760"/>
            <a:chExt cx="2500009" cy="1245140"/>
          </a:xfrm>
        </p:grpSpPr>
        <p:pic>
          <p:nvPicPr>
            <p:cNvPr id="27" name="Picture 34" descr="/var/mobile/Containers/Data/Application/AC27A563-40A7-43E7-A858-99279BA0633B/tmp/_d/fImage46086411873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6" t="6412" r="5239" b="6556"/>
            <a:stretch/>
          </p:blipFill>
          <p:spPr>
            <a:xfrm>
              <a:off x="407276" y="3698760"/>
              <a:ext cx="2500009" cy="1245140"/>
            </a:xfrm>
            <a:prstGeom prst="rect">
              <a:avLst/>
            </a:prstGeom>
            <a:noFill/>
            <a:ln w="25400">
              <a:solidFill>
                <a:srgbClr val="5C4DDC"/>
              </a:solidFill>
            </a:ln>
          </p:spPr>
        </p:pic>
        <p:sp>
          <p:nvSpPr>
            <p:cNvPr id="28" name="Oval 29"/>
            <p:cNvSpPr>
              <a:spLocks/>
            </p:cNvSpPr>
            <p:nvPr/>
          </p:nvSpPr>
          <p:spPr>
            <a:xfrm>
              <a:off x="461088" y="3740045"/>
              <a:ext cx="216000" cy="216000"/>
            </a:xfrm>
            <a:prstGeom prst="ellipse">
              <a:avLst/>
            </a:prstGeom>
            <a:solidFill>
              <a:srgbClr val="5444DA"/>
            </a:solidFill>
            <a:ln w="0">
              <a:solidFill>
                <a:srgbClr val="5C4DDC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3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60698" y="2925197"/>
            <a:ext cx="2146471" cy="2980261"/>
            <a:chOff x="5334792" y="3248761"/>
            <a:chExt cx="2372377" cy="3293920"/>
          </a:xfrm>
        </p:grpSpPr>
        <p:pic>
          <p:nvPicPr>
            <p:cNvPr id="30" name="Picture 35" descr="/var/mobile/Containers/Data/Application/AC27A563-40A7-43E7-A858-99279BA0633B/tmp/_d/fImage90894412237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" t="3500" r="4718" b="3844"/>
            <a:stretch/>
          </p:blipFill>
          <p:spPr>
            <a:xfrm>
              <a:off x="5391987" y="3322825"/>
              <a:ext cx="2315182" cy="3219856"/>
            </a:xfrm>
            <a:prstGeom prst="rect">
              <a:avLst/>
            </a:prstGeom>
            <a:noFill/>
            <a:ln w="25400">
              <a:solidFill>
                <a:srgbClr val="5C4DDC"/>
              </a:solidFill>
            </a:ln>
          </p:spPr>
        </p:pic>
        <p:sp>
          <p:nvSpPr>
            <p:cNvPr id="31" name="Oval 36"/>
            <p:cNvSpPr>
              <a:spLocks/>
            </p:cNvSpPr>
            <p:nvPr/>
          </p:nvSpPr>
          <p:spPr>
            <a:xfrm>
              <a:off x="5334792" y="3248761"/>
              <a:ext cx="238560" cy="238560"/>
            </a:xfrm>
            <a:prstGeom prst="ellipse">
              <a:avLst/>
            </a:prstGeom>
            <a:solidFill>
              <a:srgbClr val="5444DA"/>
            </a:solidFill>
            <a:ln w="2540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4</a:t>
              </a:r>
              <a:endParaRPr lang="ko-KR" altLang="en-US" sz="1600" b="1"/>
            </a:p>
          </p:txBody>
        </p:sp>
        <p:sp>
          <p:nvSpPr>
            <p:cNvPr id="33" name="Oval 38"/>
            <p:cNvSpPr>
              <a:spLocks/>
            </p:cNvSpPr>
            <p:nvPr/>
          </p:nvSpPr>
          <p:spPr>
            <a:xfrm>
              <a:off x="6123140" y="6283681"/>
              <a:ext cx="238560" cy="238560"/>
            </a:xfrm>
            <a:prstGeom prst="ellipse">
              <a:avLst/>
            </a:prstGeom>
            <a:solidFill>
              <a:srgbClr val="5444DA"/>
            </a:solidFill>
            <a:ln w="2540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/>
                <a:t>8</a:t>
              </a:r>
              <a:endParaRPr lang="ko-KR" altLang="en-US" sz="1400" b="1" dirty="0"/>
            </a:p>
          </p:txBody>
        </p:sp>
        <p:sp>
          <p:nvSpPr>
            <p:cNvPr id="34" name="Oval 39"/>
            <p:cNvSpPr>
              <a:spLocks/>
            </p:cNvSpPr>
            <p:nvPr/>
          </p:nvSpPr>
          <p:spPr>
            <a:xfrm>
              <a:off x="6098704" y="4061724"/>
              <a:ext cx="238560" cy="238560"/>
            </a:xfrm>
            <a:prstGeom prst="ellipse">
              <a:avLst/>
            </a:prstGeom>
            <a:solidFill>
              <a:srgbClr val="5444DA"/>
            </a:solidFill>
            <a:ln w="2540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5</a:t>
              </a:r>
              <a:endParaRPr lang="ko-KR" altLang="en-US" sz="1600" b="1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354958" y="6393374"/>
              <a:ext cx="392721" cy="141874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37"/>
            <p:cNvSpPr>
              <a:spLocks/>
            </p:cNvSpPr>
            <p:nvPr/>
          </p:nvSpPr>
          <p:spPr>
            <a:xfrm>
              <a:off x="7302153" y="6104998"/>
              <a:ext cx="238560" cy="238560"/>
            </a:xfrm>
            <a:prstGeom prst="ellipse">
              <a:avLst/>
            </a:prstGeom>
            <a:solidFill>
              <a:srgbClr val="5444DA"/>
            </a:solidFill>
            <a:ln w="2540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7</a:t>
              </a:r>
              <a:endParaRPr lang="ko-KR" altLang="en-US" sz="1600" b="1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843840" y="4710558"/>
              <a:ext cx="740249" cy="172727"/>
            </a:xfrm>
            <a:prstGeom prst="rect">
              <a:avLst/>
            </a:prstGeom>
            <a:noFill/>
            <a:ln w="25400">
              <a:solidFill>
                <a:srgbClr val="5C4D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/>
            <p:cNvSpPr>
              <a:spLocks/>
            </p:cNvSpPr>
            <p:nvPr/>
          </p:nvSpPr>
          <p:spPr>
            <a:xfrm>
              <a:off x="7418323" y="4510909"/>
              <a:ext cx="238560" cy="238560"/>
            </a:xfrm>
            <a:prstGeom prst="ellipse">
              <a:avLst/>
            </a:prstGeom>
            <a:solidFill>
              <a:srgbClr val="5444DA"/>
            </a:solidFill>
            <a:ln w="2540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/>
                <a:t>6</a:t>
              </a:r>
              <a:endParaRPr lang="ko-KR" altLang="en-US" sz="1600" b="1"/>
            </a:p>
          </p:txBody>
        </p:sp>
      </p:grpSp>
      <p:pic>
        <p:nvPicPr>
          <p:cNvPr id="37" name="그림 개체 틀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4" t="24461" r="16491" b="72473"/>
          <a:stretch/>
        </p:blipFill>
        <p:spPr>
          <a:xfrm>
            <a:off x="4066162" y="2733471"/>
            <a:ext cx="2431916" cy="155643"/>
          </a:xfrm>
          <a:prstGeom prst="rect">
            <a:avLst/>
          </a:prstGeom>
        </p:spPr>
      </p:pic>
      <p:sp>
        <p:nvSpPr>
          <p:cNvPr id="25" name="Oval 26"/>
          <p:cNvSpPr>
            <a:spLocks/>
          </p:cNvSpPr>
          <p:nvPr/>
        </p:nvSpPr>
        <p:spPr>
          <a:xfrm>
            <a:off x="3900765" y="2689650"/>
            <a:ext cx="222007" cy="222007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pic>
        <p:nvPicPr>
          <p:cNvPr id="38" name="그림 개체 틀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3" t="412" r="2012" b="96139"/>
          <a:stretch/>
        </p:blipFill>
        <p:spPr>
          <a:xfrm>
            <a:off x="7101191" y="1507787"/>
            <a:ext cx="447472" cy="175098"/>
          </a:xfrm>
          <a:prstGeom prst="rect">
            <a:avLst/>
          </a:prstGeom>
        </p:spPr>
      </p:pic>
      <p:sp>
        <p:nvSpPr>
          <p:cNvPr id="24" name="타원 23"/>
          <p:cNvSpPr>
            <a:spLocks/>
          </p:cNvSpPr>
          <p:nvPr/>
        </p:nvSpPr>
        <p:spPr>
          <a:xfrm>
            <a:off x="6967503" y="1380155"/>
            <a:ext cx="222007" cy="222007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447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5090178"/>
              </p:ext>
            </p:extLst>
          </p:nvPr>
        </p:nvGraphicFramePr>
        <p:xfrm>
          <a:off x="7853363" y="1503363"/>
          <a:ext cx="4000500" cy="11125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812540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/>
                        <a:t>1. 다른 계정 상세보기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7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2. </a:t>
                      </a:r>
                      <a:r>
                        <a:rPr lang="ko-KR" altLang="en-US" sz="1600" kern="1200" dirty="0" err="1"/>
                        <a:t>팔로우</a:t>
                      </a:r>
                      <a:r>
                        <a:rPr lang="ko-KR" altLang="en-US" sz="1600" kern="1200" dirty="0"/>
                        <a:t>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94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3. </a:t>
                      </a:r>
                      <a:r>
                        <a:rPr lang="ko-KR" altLang="en-US" sz="1600" kern="1200" dirty="0" err="1"/>
                        <a:t>언팔로우</a:t>
                      </a:r>
                      <a:r>
                        <a:rPr lang="ko-KR" altLang="en-US" sz="1600" kern="1200" dirty="0"/>
                        <a:t>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86869"/>
                  </a:ext>
                </a:extLst>
              </a:tr>
            </a:tbl>
          </a:graphicData>
        </a:graphic>
      </p:graphicFrame>
      <p:pic>
        <p:nvPicPr>
          <p:cNvPr id="14" name="그림 개체 틀 1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 b="5623"/>
          <a:stretch>
            <a:fillRect/>
          </a:stretch>
        </p:blipFill>
        <p:spPr/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유저상세보기</a:t>
            </a: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406713" y="1984810"/>
            <a:ext cx="253365" cy="243205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1</a:t>
            </a:r>
            <a:endParaRPr lang="ko-KR" altLang="en-US" sz="1600" b="1"/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928954" y="2492728"/>
            <a:ext cx="253365" cy="243205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2</a:t>
            </a:r>
            <a:endParaRPr lang="ko-KR" altLang="en-US" sz="1600" b="1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13" y="3104358"/>
            <a:ext cx="5132050" cy="1228439"/>
          </a:xfrm>
          <a:prstGeom prst="wedgeRectCallout">
            <a:avLst>
              <a:gd name="adj1" fmla="val -50567"/>
              <a:gd name="adj2" fmla="val -73328"/>
            </a:avLst>
          </a:prstGeom>
          <a:ln w="25400">
            <a:solidFill>
              <a:srgbClr val="5444DA"/>
            </a:solidFill>
          </a:ln>
        </p:spPr>
      </p:pic>
      <p:sp>
        <p:nvSpPr>
          <p:cNvPr id="32" name="타원 31"/>
          <p:cNvSpPr>
            <a:spLocks/>
          </p:cNvSpPr>
          <p:nvPr/>
        </p:nvSpPr>
        <p:spPr>
          <a:xfrm>
            <a:off x="9444948" y="3972120"/>
            <a:ext cx="206694" cy="198405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3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4641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>
            <a:alpha val="3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43149"/>
              </p:ext>
            </p:extLst>
          </p:nvPr>
        </p:nvGraphicFramePr>
        <p:xfrm>
          <a:off x="7832544" y="1499327"/>
          <a:ext cx="4021033" cy="506423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21033">
                  <a:extLst>
                    <a:ext uri="{9D8B030D-6E8A-4147-A177-3AD203B41FA5}">
                      <a16:colId xmlns:a16="http://schemas.microsoft.com/office/drawing/2014/main" val="1772172211"/>
                    </a:ext>
                  </a:extLst>
                </a:gridCol>
              </a:tblGrid>
              <a:tr h="58791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baseline="0" dirty="0">
                          <a:latin typeface="+mj-lt"/>
                        </a:rPr>
                        <a:t>1. </a:t>
                      </a:r>
                      <a:r>
                        <a:rPr lang="ko-KR" altLang="en-US" sz="1600" baseline="0" dirty="0">
                          <a:latin typeface="+mj-lt"/>
                        </a:rPr>
                        <a:t>로고 </a:t>
                      </a:r>
                      <a:r>
                        <a:rPr lang="en-US" altLang="ko-KR" sz="1600" baseline="0" dirty="0">
                          <a:latin typeface="+mj-lt"/>
                        </a:rPr>
                        <a:t>– </a:t>
                      </a:r>
                      <a:r>
                        <a:rPr lang="ko-KR" altLang="en-US" sz="1600" baseline="0" dirty="0">
                          <a:latin typeface="+mj-lt"/>
                        </a:rPr>
                        <a:t>홈페이지로 이동</a:t>
                      </a:r>
                      <a:endParaRPr lang="en-US" altLang="ko-KR" sz="1600" baseline="0" dirty="0">
                        <a:latin typeface="+mj-lt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비회원 일 경우 </a:t>
                      </a:r>
                      <a:r>
                        <a:rPr lang="en-US" altLang="ko-KR" sz="1600" baseline="0" dirty="0">
                          <a:latin typeface="+mj-lt"/>
                        </a:rPr>
                        <a:t>BEST </a:t>
                      </a:r>
                      <a:r>
                        <a:rPr lang="ko-KR" altLang="en-US" sz="1600" baseline="0" dirty="0">
                          <a:latin typeface="+mj-lt"/>
                        </a:rPr>
                        <a:t>페이지로 이동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03228"/>
                  </a:ext>
                </a:extLst>
              </a:tr>
              <a:tr h="340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2.</a:t>
                      </a:r>
                      <a:r>
                        <a:rPr lang="en-US" altLang="ko-KR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>
                          <a:latin typeface="+mj-lt"/>
                        </a:rPr>
                        <a:t>사용자 닉네임 </a:t>
                      </a:r>
                      <a:r>
                        <a:rPr lang="en-US" altLang="ko-KR" sz="1600" baseline="0" dirty="0">
                          <a:latin typeface="+mj-lt"/>
                        </a:rPr>
                        <a:t>&amp; </a:t>
                      </a:r>
                      <a:r>
                        <a:rPr lang="ko-KR" altLang="en-US" sz="1600" baseline="0" dirty="0">
                          <a:latin typeface="+mj-lt"/>
                        </a:rPr>
                        <a:t>로그아웃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66711"/>
                  </a:ext>
                </a:extLst>
              </a:tr>
              <a:tr h="340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3.</a:t>
                      </a:r>
                      <a:r>
                        <a:rPr lang="en-US" altLang="ko-KR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>
                          <a:latin typeface="+mj-lt"/>
                        </a:rPr>
                        <a:t>검색 기능 </a:t>
                      </a:r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사용자</a:t>
                      </a:r>
                      <a:r>
                        <a:rPr lang="en-US" altLang="ko-KR" sz="1600" baseline="0" dirty="0">
                          <a:latin typeface="+mj-lt"/>
                        </a:rPr>
                        <a:t>, </a:t>
                      </a:r>
                      <a:r>
                        <a:rPr lang="ko-KR" altLang="en-US" sz="1600" baseline="0" dirty="0">
                          <a:latin typeface="+mj-lt"/>
                        </a:rPr>
                        <a:t>장소</a:t>
                      </a:r>
                      <a:r>
                        <a:rPr lang="en-US" altLang="ko-KR" sz="1600" baseline="0" dirty="0">
                          <a:latin typeface="+mj-lt"/>
                        </a:rPr>
                        <a:t>, </a:t>
                      </a:r>
                      <a:r>
                        <a:rPr lang="ko-KR" altLang="en-US" sz="1600" baseline="0" dirty="0">
                          <a:latin typeface="+mj-lt"/>
                        </a:rPr>
                        <a:t>태그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30514"/>
                  </a:ext>
                </a:extLst>
              </a:tr>
              <a:tr h="587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4.</a:t>
                      </a:r>
                      <a:r>
                        <a:rPr lang="en-US" altLang="ko-KR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>
                          <a:latin typeface="+mj-lt"/>
                        </a:rPr>
                        <a:t>메인 메뉴</a:t>
                      </a:r>
                      <a:endParaRPr lang="en-US" altLang="ko-KR" sz="1600" baseline="0" dirty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베스트</a:t>
                      </a:r>
                      <a:r>
                        <a:rPr lang="en-US" altLang="ko-KR" sz="1600" baseline="0" dirty="0">
                          <a:latin typeface="+mj-lt"/>
                        </a:rPr>
                        <a:t>, </a:t>
                      </a:r>
                      <a:r>
                        <a:rPr lang="ko-KR" altLang="en-US" sz="1600" baseline="0" dirty="0">
                          <a:latin typeface="+mj-lt"/>
                        </a:rPr>
                        <a:t>지도 상세보기</a:t>
                      </a:r>
                      <a:r>
                        <a:rPr lang="en-US" altLang="ko-KR" sz="1600" baseline="0" dirty="0">
                          <a:latin typeface="+mj-lt"/>
                        </a:rPr>
                        <a:t>,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내정보</a:t>
                      </a:r>
                      <a:r>
                        <a:rPr lang="en-US" altLang="ko-KR" sz="1600" baseline="0" dirty="0">
                          <a:latin typeface="+mj-lt"/>
                        </a:rPr>
                        <a:t>, </a:t>
                      </a:r>
                      <a:r>
                        <a:rPr lang="ko-KR" altLang="en-US" sz="1600" baseline="0" dirty="0">
                          <a:latin typeface="+mj-lt"/>
                        </a:rPr>
                        <a:t>글쓰기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026248"/>
                  </a:ext>
                </a:extLst>
              </a:tr>
              <a:tr h="587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5. </a:t>
                      </a:r>
                      <a:r>
                        <a:rPr lang="ko-KR" altLang="en-US" sz="1600" dirty="0" err="1">
                          <a:latin typeface="+mj-lt"/>
                        </a:rPr>
                        <a:t>팔로우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하고</a:t>
                      </a:r>
                      <a:r>
                        <a:rPr lang="ko-KR" altLang="en-US" sz="1600" baseline="0" dirty="0">
                          <a:latin typeface="+mj-lt"/>
                        </a:rPr>
                        <a:t> 있는 사용자 프로필 영역</a:t>
                      </a:r>
                      <a:endParaRPr lang="en-US" altLang="ko-KR" sz="1600" baseline="0" dirty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사용자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상세보기로</a:t>
                      </a:r>
                      <a:r>
                        <a:rPr lang="ko-KR" altLang="en-US" sz="1600" baseline="0" dirty="0">
                          <a:latin typeface="+mj-lt"/>
                        </a:rPr>
                        <a:t> 이동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  <a:endParaRPr lang="en-US" altLang="ko-K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22319"/>
                  </a:ext>
                </a:extLst>
              </a:tr>
              <a:tr h="855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6.</a:t>
                      </a:r>
                      <a:r>
                        <a:rPr lang="en-US" altLang="ko-KR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>
                          <a:latin typeface="+mj-lt"/>
                        </a:rPr>
                        <a:t>지도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간략보기</a:t>
                      </a:r>
                      <a:r>
                        <a:rPr lang="ko-KR" altLang="en-US" sz="1600" baseline="0" dirty="0">
                          <a:latin typeface="+mj-lt"/>
                        </a:rPr>
                        <a:t> </a:t>
                      </a:r>
                      <a:r>
                        <a:rPr lang="en-US" altLang="ko-KR" sz="1600" baseline="0" dirty="0">
                          <a:latin typeface="+mj-lt"/>
                        </a:rPr>
                        <a:t>– </a:t>
                      </a:r>
                      <a:r>
                        <a:rPr lang="ko-KR" altLang="en-US" sz="1600" baseline="0" dirty="0">
                          <a:latin typeface="+mj-lt"/>
                        </a:rPr>
                        <a:t>사용자와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팔로우</a:t>
                      </a:r>
                      <a:r>
                        <a:rPr lang="ko-KR" altLang="en-US" sz="1600" baseline="0" dirty="0">
                          <a:latin typeface="+mj-lt"/>
                        </a:rPr>
                        <a:t> 기준</a:t>
                      </a:r>
                      <a:br>
                        <a:rPr lang="en-US" altLang="ko-KR" sz="1600" baseline="0" dirty="0">
                          <a:latin typeface="+mj-lt"/>
                        </a:rPr>
                      </a:br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게시물 사진 출력</a:t>
                      </a:r>
                      <a:r>
                        <a:rPr lang="en-US" altLang="ko-KR" sz="1600" baseline="0" dirty="0">
                          <a:latin typeface="+mj-lt"/>
                        </a:rPr>
                        <a:t> /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게시글</a:t>
                      </a:r>
                      <a:r>
                        <a:rPr lang="ko-KR" altLang="en-US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상세보기로</a:t>
                      </a:r>
                      <a:r>
                        <a:rPr lang="ko-KR" altLang="en-US" sz="1600" baseline="0" dirty="0">
                          <a:latin typeface="+mj-lt"/>
                        </a:rPr>
                        <a:t> 이동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11920"/>
                  </a:ext>
                </a:extLst>
              </a:tr>
              <a:tr h="587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7. </a:t>
                      </a:r>
                      <a:r>
                        <a:rPr lang="ko-KR" altLang="en-US" sz="1600" dirty="0">
                          <a:latin typeface="+mj-lt"/>
                        </a:rPr>
                        <a:t>게시물</a:t>
                      </a:r>
                      <a:r>
                        <a:rPr lang="ko-KR" altLang="en-US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간략보기</a:t>
                      </a:r>
                      <a:r>
                        <a:rPr lang="ko-KR" altLang="en-US" sz="1600" baseline="0" dirty="0">
                          <a:latin typeface="+mj-lt"/>
                        </a:rPr>
                        <a:t> </a:t>
                      </a:r>
                      <a:endParaRPr lang="en-US" altLang="ko-KR" sz="1600" baseline="0" dirty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게시글</a:t>
                      </a:r>
                      <a:r>
                        <a:rPr lang="ko-KR" altLang="en-US" sz="1600" baseline="0" dirty="0">
                          <a:latin typeface="+mj-lt"/>
                        </a:rPr>
                        <a:t>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상세보기로</a:t>
                      </a:r>
                      <a:r>
                        <a:rPr lang="ko-KR" altLang="en-US" sz="1600" baseline="0" dirty="0">
                          <a:latin typeface="+mj-lt"/>
                        </a:rPr>
                        <a:t> 이동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16151"/>
                  </a:ext>
                </a:extLst>
              </a:tr>
              <a:tr h="587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8.</a:t>
                      </a:r>
                      <a:r>
                        <a:rPr lang="ko-KR" altLang="en-US" sz="1600" baseline="0" dirty="0">
                          <a:latin typeface="+mj-lt"/>
                        </a:rPr>
                        <a:t> 새로운 게시물 실시간 알림 기능</a:t>
                      </a:r>
                      <a:endParaRPr lang="en-US" altLang="ko-KR" sz="1600" baseline="0" dirty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600" baseline="0" dirty="0">
                          <a:latin typeface="+mj-lt"/>
                        </a:rPr>
                        <a:t>(</a:t>
                      </a:r>
                      <a:r>
                        <a:rPr lang="ko-KR" altLang="en-US" sz="1600" baseline="0" dirty="0">
                          <a:latin typeface="+mj-lt"/>
                        </a:rPr>
                        <a:t>클릭 시 메인 페이지 </a:t>
                      </a:r>
                      <a:r>
                        <a:rPr lang="ko-KR" altLang="en-US" sz="1600" baseline="0" dirty="0" err="1">
                          <a:latin typeface="+mj-lt"/>
                        </a:rPr>
                        <a:t>새로고침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40834"/>
                  </a:ext>
                </a:extLst>
              </a:tr>
              <a:tr h="587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9. </a:t>
                      </a:r>
                      <a:r>
                        <a:rPr lang="ko-KR" altLang="en-US" sz="1600" dirty="0">
                          <a:latin typeface="+mj-lt"/>
                        </a:rPr>
                        <a:t>게시물 무한 스크롤 기능 </a:t>
                      </a:r>
                      <a:endParaRPr lang="en-US" altLang="ko-KR" sz="1600" dirty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+mj-lt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</a:rPr>
                        <a:t>게시물 </a:t>
                      </a:r>
                      <a:r>
                        <a:rPr lang="en-US" altLang="ko-KR" sz="1600" dirty="0">
                          <a:latin typeface="+mj-lt"/>
                        </a:rPr>
                        <a:t>4</a:t>
                      </a:r>
                      <a:r>
                        <a:rPr lang="ko-KR" altLang="en-US" sz="1600" dirty="0">
                          <a:latin typeface="+mj-lt"/>
                        </a:rPr>
                        <a:t>개씩</a:t>
                      </a:r>
                      <a:r>
                        <a:rPr lang="ko-KR" altLang="en-US" sz="1600" baseline="0" dirty="0">
                          <a:latin typeface="+mj-lt"/>
                        </a:rPr>
                        <a:t> 추가</a:t>
                      </a:r>
                      <a:r>
                        <a:rPr lang="en-US" altLang="ko-KR" sz="1600" baseline="0" dirty="0">
                          <a:latin typeface="+mj-lt"/>
                        </a:rPr>
                        <a:t>)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06"/>
                  </a:ext>
                </a:extLst>
              </a:tr>
            </a:tbl>
          </a:graphicData>
        </a:graphic>
      </p:graphicFrame>
      <p:pic>
        <p:nvPicPr>
          <p:cNvPr id="25" name="그림 개체 틀 2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 b="16006"/>
          <a:stretch/>
        </p:blipFill>
        <p:spPr/>
      </p:pic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</a:p>
        </p:txBody>
      </p:sp>
      <p:sp>
        <p:nvSpPr>
          <p:cNvPr id="8" name="타원 7"/>
          <p:cNvSpPr/>
          <p:nvPr/>
        </p:nvSpPr>
        <p:spPr>
          <a:xfrm>
            <a:off x="2074470" y="2200341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438730" y="1829004"/>
            <a:ext cx="2537934" cy="239652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37680" y="3601496"/>
            <a:ext cx="2910983" cy="6468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569584" y="3478945"/>
            <a:ext cx="266135" cy="269317"/>
          </a:xfrm>
          <a:prstGeom prst="ellipse">
            <a:avLst/>
          </a:prstGeom>
          <a:solidFill>
            <a:srgbClr val="5444DA"/>
          </a:solidFill>
          <a:ln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280116" y="1722410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pic>
        <p:nvPicPr>
          <p:cNvPr id="30" name="그림 개체 틀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52" t="46809" b="16006"/>
          <a:stretch/>
        </p:blipFill>
        <p:spPr>
          <a:xfrm>
            <a:off x="3978613" y="4309353"/>
            <a:ext cx="3728556" cy="226237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435674" y="1408819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29" name="그룹 28"/>
          <p:cNvGrpSpPr/>
          <p:nvPr/>
        </p:nvGrpSpPr>
        <p:grpSpPr>
          <a:xfrm>
            <a:off x="4076783" y="4849844"/>
            <a:ext cx="3563140" cy="1701755"/>
            <a:chOff x="4020701" y="5049982"/>
            <a:chExt cx="3617263" cy="1496147"/>
          </a:xfrm>
        </p:grpSpPr>
        <p:sp>
          <p:nvSpPr>
            <p:cNvPr id="15" name="직사각형 14"/>
            <p:cNvSpPr/>
            <p:nvPr/>
          </p:nvSpPr>
          <p:spPr>
            <a:xfrm>
              <a:off x="4020701" y="5049984"/>
              <a:ext cx="3617263" cy="1496145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705" y="5049982"/>
              <a:ext cx="284203" cy="261422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dirty="0"/>
                <a:t>9</a:t>
              </a:r>
              <a:endParaRPr lang="ko-KR" altLang="en-US" sz="16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48999" y="1329098"/>
            <a:ext cx="999664" cy="393312"/>
            <a:chOff x="5491514" y="1398480"/>
            <a:chExt cx="856356" cy="336928"/>
          </a:xfrm>
        </p:grpSpPr>
        <p:sp>
          <p:nvSpPr>
            <p:cNvPr id="11" name="직사각형 10"/>
            <p:cNvSpPr/>
            <p:nvPr/>
          </p:nvSpPr>
          <p:spPr>
            <a:xfrm>
              <a:off x="5634808" y="1495756"/>
              <a:ext cx="713062" cy="239652"/>
            </a:xfrm>
            <a:prstGeom prst="rect">
              <a:avLst/>
            </a:prstGeom>
            <a:noFill/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491514" y="1398480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endParaRPr lang="ko-KR" altLang="en-US" sz="1600" b="1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799" y="2187675"/>
            <a:ext cx="1579752" cy="2023199"/>
          </a:xfrm>
          <a:prstGeom prst="rect">
            <a:avLst/>
          </a:prstGeom>
          <a:noFill/>
          <a:ln w="25400"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0388" y="2177791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398527" y="4332243"/>
            <a:ext cx="3531447" cy="2219356"/>
          </a:xfrm>
          <a:prstGeom prst="rect">
            <a:avLst/>
          </a:prstGeom>
          <a:noFill/>
          <a:ln w="25400"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9300" y="4332243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5" name="타원 4"/>
          <p:cNvSpPr/>
          <p:nvPr/>
        </p:nvSpPr>
        <p:spPr>
          <a:xfrm>
            <a:off x="3392209" y="1720603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3593468" y="1810631"/>
            <a:ext cx="3955195" cy="258152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8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312494" y="1980705"/>
            <a:ext cx="7286473" cy="4569914"/>
          </a:xfrm>
          <a:custGeom>
            <a:avLst/>
            <a:gdLst>
              <a:gd name="connsiteX0" fmla="*/ 304800 w 7216346"/>
              <a:gd name="connsiteY0" fmla="*/ 0 h 4448433"/>
              <a:gd name="connsiteX1" fmla="*/ 304800 w 7216346"/>
              <a:gd name="connsiteY1" fmla="*/ 214184 h 4448433"/>
              <a:gd name="connsiteX2" fmla="*/ 0 w 7216346"/>
              <a:gd name="connsiteY2" fmla="*/ 214184 h 4448433"/>
              <a:gd name="connsiteX3" fmla="*/ 0 w 7216346"/>
              <a:gd name="connsiteY3" fmla="*/ 4448433 h 4448433"/>
              <a:gd name="connsiteX4" fmla="*/ 7216346 w 7216346"/>
              <a:gd name="connsiteY4" fmla="*/ 4448433 h 4448433"/>
              <a:gd name="connsiteX5" fmla="*/ 7216346 w 7216346"/>
              <a:gd name="connsiteY5" fmla="*/ 205946 h 4448433"/>
              <a:gd name="connsiteX6" fmla="*/ 914400 w 7216346"/>
              <a:gd name="connsiteY6" fmla="*/ 205946 h 4448433"/>
              <a:gd name="connsiteX7" fmla="*/ 304800 w 7216346"/>
              <a:gd name="connsiteY7" fmla="*/ 0 h 444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6346" h="4448433">
                <a:moveTo>
                  <a:pt x="304800" y="0"/>
                </a:moveTo>
                <a:lnTo>
                  <a:pt x="304800" y="214184"/>
                </a:lnTo>
                <a:lnTo>
                  <a:pt x="0" y="214184"/>
                </a:lnTo>
                <a:lnTo>
                  <a:pt x="0" y="4448433"/>
                </a:lnTo>
                <a:lnTo>
                  <a:pt x="7216346" y="4448433"/>
                </a:lnTo>
                <a:lnTo>
                  <a:pt x="7216346" y="205946"/>
                </a:lnTo>
                <a:lnTo>
                  <a:pt x="914400" y="205946"/>
                </a:lnTo>
                <a:lnTo>
                  <a:pt x="30480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4806" y="2779893"/>
            <a:ext cx="839841" cy="844756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47515" y="2666704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1454418" y="2666735"/>
            <a:ext cx="2360487" cy="1168783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37214" y="3761542"/>
            <a:ext cx="3365535" cy="734040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365191" y="2485452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2" name="타원 11"/>
          <p:cNvSpPr/>
          <p:nvPr/>
        </p:nvSpPr>
        <p:spPr>
          <a:xfrm>
            <a:off x="3929374" y="3595867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3" name="자유형 12"/>
          <p:cNvSpPr/>
          <p:nvPr/>
        </p:nvSpPr>
        <p:spPr>
          <a:xfrm>
            <a:off x="7671755" y="4889752"/>
            <a:ext cx="4182108" cy="1660867"/>
          </a:xfrm>
          <a:custGeom>
            <a:avLst/>
            <a:gdLst>
              <a:gd name="connsiteX0" fmla="*/ 148281 w 3146854"/>
              <a:gd name="connsiteY0" fmla="*/ 0 h 1301578"/>
              <a:gd name="connsiteX1" fmla="*/ 3146854 w 3146854"/>
              <a:gd name="connsiteY1" fmla="*/ 0 h 1301578"/>
              <a:gd name="connsiteX2" fmla="*/ 3146854 w 3146854"/>
              <a:gd name="connsiteY2" fmla="*/ 1301578 h 1301578"/>
              <a:gd name="connsiteX3" fmla="*/ 164757 w 3146854"/>
              <a:gd name="connsiteY3" fmla="*/ 1301578 h 1301578"/>
              <a:gd name="connsiteX4" fmla="*/ 164757 w 3146854"/>
              <a:gd name="connsiteY4" fmla="*/ 1021492 h 1301578"/>
              <a:gd name="connsiteX5" fmla="*/ 0 w 3146854"/>
              <a:gd name="connsiteY5" fmla="*/ 1021492 h 1301578"/>
              <a:gd name="connsiteX6" fmla="*/ 148281 w 3146854"/>
              <a:gd name="connsiteY6" fmla="*/ 576648 h 1301578"/>
              <a:gd name="connsiteX7" fmla="*/ 148281 w 3146854"/>
              <a:gd name="connsiteY7" fmla="*/ 0 h 130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6854" h="1301578">
                <a:moveTo>
                  <a:pt x="148281" y="0"/>
                </a:moveTo>
                <a:lnTo>
                  <a:pt x="3146854" y="0"/>
                </a:lnTo>
                <a:lnTo>
                  <a:pt x="3146854" y="1301578"/>
                </a:lnTo>
                <a:lnTo>
                  <a:pt x="164757" y="1301578"/>
                </a:lnTo>
                <a:lnTo>
                  <a:pt x="164757" y="1021492"/>
                </a:lnTo>
                <a:lnTo>
                  <a:pt x="0" y="1021492"/>
                </a:lnTo>
                <a:lnTo>
                  <a:pt x="148281" y="576648"/>
                </a:lnTo>
                <a:lnTo>
                  <a:pt x="148281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35143" y="4767035"/>
            <a:ext cx="284203" cy="261422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93794" y="1453204"/>
            <a:ext cx="2720592" cy="521989"/>
            <a:chOff x="293794" y="1453204"/>
            <a:chExt cx="2720592" cy="5219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68" y="1486427"/>
              <a:ext cx="2586018" cy="48876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0733" y="1583544"/>
              <a:ext cx="795143" cy="298307"/>
            </a:xfrm>
            <a:prstGeom prst="rect">
              <a:avLst/>
            </a:prstGeom>
            <a:noFill/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3794" y="1453204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endParaRPr lang="ko-KR" altLang="en-US" sz="1600" b="1" dirty="0"/>
            </a:p>
          </p:txBody>
        </p:sp>
      </p:grpSp>
      <p:graphicFrame>
        <p:nvGraphicFramePr>
          <p:cNvPr id="20" name="표 개체 틀 19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02497638"/>
              </p:ext>
            </p:extLst>
          </p:nvPr>
        </p:nvGraphicFramePr>
        <p:xfrm>
          <a:off x="7853363" y="1503363"/>
          <a:ext cx="4000500" cy="27228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712000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1. </a:t>
                      </a:r>
                      <a:r>
                        <a:rPr lang="ko-KR" altLang="en-US" sz="1600" baseline="0" dirty="0"/>
                        <a:t>베스트 게시물 </a:t>
                      </a:r>
                      <a:r>
                        <a:rPr lang="ko-KR" altLang="en-US" sz="1600" baseline="0" dirty="0" err="1"/>
                        <a:t>간략보기</a:t>
                      </a:r>
                      <a:endParaRPr lang="en-US" altLang="ko-KR" sz="16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좋아요</a:t>
                      </a:r>
                      <a:r>
                        <a:rPr lang="ko-KR" altLang="en-US" sz="1600" baseline="0" dirty="0" err="1"/>
                        <a:t>가</a:t>
                      </a:r>
                      <a:r>
                        <a:rPr lang="ko-KR" altLang="en-US" sz="1600" baseline="0" dirty="0"/>
                        <a:t> 많은 순서로 정렬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사용자</a:t>
                      </a:r>
                      <a:r>
                        <a:rPr lang="ko-KR" altLang="en-US" sz="1600" baseline="0" dirty="0"/>
                        <a:t> 프로필 영역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게시물의</a:t>
                      </a:r>
                      <a:r>
                        <a:rPr lang="ko-KR" altLang="en-US" sz="1600" baseline="0" dirty="0"/>
                        <a:t> 첫번째 사진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컨텐츠 영역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 err="1"/>
                        <a:t>식당이름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주소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글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태그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 err="1"/>
                        <a:t>별점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좋아요</a:t>
                      </a:r>
                      <a:r>
                        <a:rPr lang="en-US" altLang="ko-KR" sz="1600" baseline="0" dirty="0"/>
                        <a:t>,</a:t>
                      </a:r>
                    </a:p>
                    <a:p>
                      <a:pPr latinLnBrk="1"/>
                      <a:r>
                        <a:rPr lang="ko-KR" altLang="en-US" sz="1600" baseline="0" dirty="0"/>
                        <a:t>조회수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시간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댓글 개수 표시</a:t>
                      </a:r>
                      <a:r>
                        <a:rPr lang="en-US" altLang="ko-KR" sz="16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8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5.</a:t>
                      </a:r>
                      <a:r>
                        <a:rPr lang="ko-KR" altLang="en-US" sz="1600" dirty="0"/>
                        <a:t> 게시물 무한 스크롤 기능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게시물 </a:t>
                      </a:r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개씩</a:t>
                      </a:r>
                      <a:r>
                        <a:rPr lang="ko-KR" altLang="en-US" sz="1600" baseline="0" dirty="0"/>
                        <a:t> 추가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68430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베스트 게시물</a:t>
            </a:r>
          </a:p>
        </p:txBody>
      </p:sp>
    </p:spTree>
    <p:extLst>
      <p:ext uri="{BB962C8B-B14F-4D97-AF65-F5344CB8AC3E}">
        <p14:creationId xmlns:p14="http://schemas.microsoft.com/office/powerpoint/2010/main" val="185697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7671755" y="4895800"/>
            <a:ext cx="4182108" cy="1648769"/>
          </a:xfrm>
          <a:custGeom>
            <a:avLst/>
            <a:gdLst>
              <a:gd name="connsiteX0" fmla="*/ 148281 w 3146854"/>
              <a:gd name="connsiteY0" fmla="*/ 0 h 1301578"/>
              <a:gd name="connsiteX1" fmla="*/ 3146854 w 3146854"/>
              <a:gd name="connsiteY1" fmla="*/ 0 h 1301578"/>
              <a:gd name="connsiteX2" fmla="*/ 3146854 w 3146854"/>
              <a:gd name="connsiteY2" fmla="*/ 1301578 h 1301578"/>
              <a:gd name="connsiteX3" fmla="*/ 164757 w 3146854"/>
              <a:gd name="connsiteY3" fmla="*/ 1301578 h 1301578"/>
              <a:gd name="connsiteX4" fmla="*/ 164757 w 3146854"/>
              <a:gd name="connsiteY4" fmla="*/ 1021492 h 1301578"/>
              <a:gd name="connsiteX5" fmla="*/ 0 w 3146854"/>
              <a:gd name="connsiteY5" fmla="*/ 1021492 h 1301578"/>
              <a:gd name="connsiteX6" fmla="*/ 148281 w 3146854"/>
              <a:gd name="connsiteY6" fmla="*/ 576648 h 1301578"/>
              <a:gd name="connsiteX7" fmla="*/ 148281 w 3146854"/>
              <a:gd name="connsiteY7" fmla="*/ 0 h 130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6854" h="1301578">
                <a:moveTo>
                  <a:pt x="148281" y="0"/>
                </a:moveTo>
                <a:lnTo>
                  <a:pt x="3146854" y="0"/>
                </a:lnTo>
                <a:lnTo>
                  <a:pt x="3146854" y="1301578"/>
                </a:lnTo>
                <a:lnTo>
                  <a:pt x="164757" y="1301578"/>
                </a:lnTo>
                <a:lnTo>
                  <a:pt x="164757" y="1021492"/>
                </a:lnTo>
                <a:lnTo>
                  <a:pt x="0" y="1021492"/>
                </a:lnTo>
                <a:lnTo>
                  <a:pt x="148281" y="576648"/>
                </a:lnTo>
                <a:lnTo>
                  <a:pt x="148281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1486427"/>
            <a:ext cx="2586018" cy="488766"/>
          </a:xfrm>
          <a:prstGeom prst="rect">
            <a:avLst/>
          </a:prstGeom>
        </p:spPr>
      </p:pic>
      <p:sp>
        <p:nvSpPr>
          <p:cNvPr id="24" name="자유형 23"/>
          <p:cNvSpPr/>
          <p:nvPr/>
        </p:nvSpPr>
        <p:spPr>
          <a:xfrm>
            <a:off x="312494" y="1961655"/>
            <a:ext cx="7286473" cy="4588964"/>
          </a:xfrm>
          <a:custGeom>
            <a:avLst/>
            <a:gdLst>
              <a:gd name="connsiteX0" fmla="*/ 304800 w 7216346"/>
              <a:gd name="connsiteY0" fmla="*/ 0 h 4448433"/>
              <a:gd name="connsiteX1" fmla="*/ 304800 w 7216346"/>
              <a:gd name="connsiteY1" fmla="*/ 214184 h 4448433"/>
              <a:gd name="connsiteX2" fmla="*/ 0 w 7216346"/>
              <a:gd name="connsiteY2" fmla="*/ 214184 h 4448433"/>
              <a:gd name="connsiteX3" fmla="*/ 0 w 7216346"/>
              <a:gd name="connsiteY3" fmla="*/ 4448433 h 4448433"/>
              <a:gd name="connsiteX4" fmla="*/ 7216346 w 7216346"/>
              <a:gd name="connsiteY4" fmla="*/ 4448433 h 4448433"/>
              <a:gd name="connsiteX5" fmla="*/ 7216346 w 7216346"/>
              <a:gd name="connsiteY5" fmla="*/ 205946 h 4448433"/>
              <a:gd name="connsiteX6" fmla="*/ 914400 w 7216346"/>
              <a:gd name="connsiteY6" fmla="*/ 205946 h 4448433"/>
              <a:gd name="connsiteX7" fmla="*/ 304800 w 7216346"/>
              <a:gd name="connsiteY7" fmla="*/ 0 h 4448433"/>
              <a:gd name="connsiteX0" fmla="*/ 1276433 w 7216346"/>
              <a:gd name="connsiteY0" fmla="*/ 0 h 4466977"/>
              <a:gd name="connsiteX1" fmla="*/ 304800 w 7216346"/>
              <a:gd name="connsiteY1" fmla="*/ 232728 h 4466977"/>
              <a:gd name="connsiteX2" fmla="*/ 0 w 7216346"/>
              <a:gd name="connsiteY2" fmla="*/ 232728 h 4466977"/>
              <a:gd name="connsiteX3" fmla="*/ 0 w 7216346"/>
              <a:gd name="connsiteY3" fmla="*/ 4466977 h 4466977"/>
              <a:gd name="connsiteX4" fmla="*/ 7216346 w 7216346"/>
              <a:gd name="connsiteY4" fmla="*/ 4466977 h 4466977"/>
              <a:gd name="connsiteX5" fmla="*/ 7216346 w 7216346"/>
              <a:gd name="connsiteY5" fmla="*/ 224490 h 4466977"/>
              <a:gd name="connsiteX6" fmla="*/ 914400 w 7216346"/>
              <a:gd name="connsiteY6" fmla="*/ 224490 h 4466977"/>
              <a:gd name="connsiteX7" fmla="*/ 1276433 w 7216346"/>
              <a:gd name="connsiteY7" fmla="*/ 0 h 446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6346" h="4466977">
                <a:moveTo>
                  <a:pt x="1276433" y="0"/>
                </a:moveTo>
                <a:lnTo>
                  <a:pt x="304800" y="232728"/>
                </a:lnTo>
                <a:lnTo>
                  <a:pt x="0" y="232728"/>
                </a:lnTo>
                <a:lnTo>
                  <a:pt x="0" y="4466977"/>
                </a:lnTo>
                <a:lnTo>
                  <a:pt x="7216346" y="4466977"/>
                </a:lnTo>
                <a:lnTo>
                  <a:pt x="7216346" y="224490"/>
                </a:lnTo>
                <a:lnTo>
                  <a:pt x="914400" y="224490"/>
                </a:lnTo>
                <a:lnTo>
                  <a:pt x="1276433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4704" b="-22"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108907" y="1450110"/>
            <a:ext cx="962217" cy="428116"/>
            <a:chOff x="1023182" y="1450110"/>
            <a:chExt cx="962217" cy="428116"/>
          </a:xfrm>
        </p:grpSpPr>
        <p:sp>
          <p:nvSpPr>
            <p:cNvPr id="5" name="직사각형 4"/>
            <p:cNvSpPr/>
            <p:nvPr/>
          </p:nvSpPr>
          <p:spPr>
            <a:xfrm>
              <a:off x="1190256" y="1579919"/>
              <a:ext cx="795143" cy="298307"/>
            </a:xfrm>
            <a:prstGeom prst="rect">
              <a:avLst/>
            </a:prstGeom>
            <a:noFill/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1023182" y="1450110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endParaRPr lang="ko-KR" altLang="en-US" sz="1600" b="1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43696" y="2898407"/>
            <a:ext cx="1075554" cy="1097526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48915" y="4092912"/>
            <a:ext cx="5892745" cy="1178273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414" y="2802198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2" name="타원 11"/>
          <p:cNvSpPr/>
          <p:nvPr/>
        </p:nvSpPr>
        <p:spPr>
          <a:xfrm>
            <a:off x="1449554" y="4037647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3" name="타원 12"/>
          <p:cNvSpPr/>
          <p:nvPr/>
        </p:nvSpPr>
        <p:spPr>
          <a:xfrm>
            <a:off x="7784671" y="4787384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graphicFrame>
        <p:nvGraphicFramePr>
          <p:cNvPr id="18" name="표 개체 틀 17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730547087"/>
              </p:ext>
            </p:extLst>
          </p:nvPr>
        </p:nvGraphicFramePr>
        <p:xfrm>
          <a:off x="7853363" y="1503363"/>
          <a:ext cx="4000500" cy="23164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706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1. </a:t>
                      </a:r>
                      <a:r>
                        <a:rPr lang="ko-KR" altLang="en-US" sz="1600" baseline="0" dirty="0"/>
                        <a:t>베스트 사용자 </a:t>
                      </a:r>
                      <a:r>
                        <a:rPr lang="ko-KR" altLang="en-US" sz="1600" baseline="0" dirty="0" err="1"/>
                        <a:t>간략보기</a:t>
                      </a:r>
                      <a:endParaRPr lang="en-US" altLang="ko-KR" sz="16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팔로워</a:t>
                      </a:r>
                      <a:r>
                        <a:rPr lang="ko-KR" altLang="en-US" sz="1600" baseline="0" dirty="0" err="1"/>
                        <a:t>가</a:t>
                      </a:r>
                      <a:r>
                        <a:rPr lang="ko-KR" altLang="en-US" sz="1600" baseline="0" dirty="0"/>
                        <a:t> 많은 순서로 정렬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94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사용자</a:t>
                      </a:r>
                      <a:r>
                        <a:rPr lang="ko-KR" altLang="en-US" sz="1600" baseline="0" dirty="0"/>
                        <a:t> 프로필 영역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사용자 정보 보기로 이동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2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최근 게시물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4</a:t>
                      </a:r>
                      <a:r>
                        <a:rPr lang="ko-KR" altLang="en-US" sz="1600" baseline="0" dirty="0"/>
                        <a:t>개 첫번째 사진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게시물 </a:t>
                      </a:r>
                      <a:r>
                        <a:rPr lang="ko-KR" altLang="en-US" sz="1600" baseline="0" dirty="0" err="1"/>
                        <a:t>상세보기로</a:t>
                      </a:r>
                      <a:r>
                        <a:rPr lang="ko-KR" altLang="en-US" sz="1600" baseline="0" dirty="0"/>
                        <a:t> 이동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62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/>
                        <a:t>4.</a:t>
                      </a:r>
                      <a:r>
                        <a:rPr lang="ko-KR" altLang="en-US" sz="1600" dirty="0"/>
                        <a:t> 베스트 사용자 무한 스크롤 기능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명씩</a:t>
                      </a:r>
                      <a:r>
                        <a:rPr lang="ko-KR" altLang="en-US" sz="1600" baseline="0" dirty="0"/>
                        <a:t> 추가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524529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베스트 사용자</a:t>
            </a:r>
          </a:p>
        </p:txBody>
      </p:sp>
    </p:spTree>
    <p:extLst>
      <p:ext uri="{BB962C8B-B14F-4D97-AF65-F5344CB8AC3E}">
        <p14:creationId xmlns:p14="http://schemas.microsoft.com/office/powerpoint/2010/main" val="29379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1486427"/>
            <a:ext cx="2586018" cy="488766"/>
          </a:xfrm>
          <a:prstGeom prst="rect">
            <a:avLst/>
          </a:prstGeom>
        </p:spPr>
      </p:pic>
      <p:sp>
        <p:nvSpPr>
          <p:cNvPr id="25" name="자유형 24"/>
          <p:cNvSpPr/>
          <p:nvPr/>
        </p:nvSpPr>
        <p:spPr>
          <a:xfrm>
            <a:off x="312494" y="1980705"/>
            <a:ext cx="7286473" cy="4569914"/>
          </a:xfrm>
          <a:custGeom>
            <a:avLst/>
            <a:gdLst>
              <a:gd name="connsiteX0" fmla="*/ 304800 w 7216346"/>
              <a:gd name="connsiteY0" fmla="*/ 0 h 4448433"/>
              <a:gd name="connsiteX1" fmla="*/ 304800 w 7216346"/>
              <a:gd name="connsiteY1" fmla="*/ 214184 h 4448433"/>
              <a:gd name="connsiteX2" fmla="*/ 0 w 7216346"/>
              <a:gd name="connsiteY2" fmla="*/ 214184 h 4448433"/>
              <a:gd name="connsiteX3" fmla="*/ 0 w 7216346"/>
              <a:gd name="connsiteY3" fmla="*/ 4448433 h 4448433"/>
              <a:gd name="connsiteX4" fmla="*/ 7216346 w 7216346"/>
              <a:gd name="connsiteY4" fmla="*/ 4448433 h 4448433"/>
              <a:gd name="connsiteX5" fmla="*/ 7216346 w 7216346"/>
              <a:gd name="connsiteY5" fmla="*/ 205946 h 4448433"/>
              <a:gd name="connsiteX6" fmla="*/ 914400 w 7216346"/>
              <a:gd name="connsiteY6" fmla="*/ 205946 h 4448433"/>
              <a:gd name="connsiteX7" fmla="*/ 304800 w 7216346"/>
              <a:gd name="connsiteY7" fmla="*/ 0 h 4448433"/>
              <a:gd name="connsiteX0" fmla="*/ 1276433 w 7216346"/>
              <a:gd name="connsiteY0" fmla="*/ 0 h 4466977"/>
              <a:gd name="connsiteX1" fmla="*/ 304800 w 7216346"/>
              <a:gd name="connsiteY1" fmla="*/ 232728 h 4466977"/>
              <a:gd name="connsiteX2" fmla="*/ 0 w 7216346"/>
              <a:gd name="connsiteY2" fmla="*/ 232728 h 4466977"/>
              <a:gd name="connsiteX3" fmla="*/ 0 w 7216346"/>
              <a:gd name="connsiteY3" fmla="*/ 4466977 h 4466977"/>
              <a:gd name="connsiteX4" fmla="*/ 7216346 w 7216346"/>
              <a:gd name="connsiteY4" fmla="*/ 4466977 h 4466977"/>
              <a:gd name="connsiteX5" fmla="*/ 7216346 w 7216346"/>
              <a:gd name="connsiteY5" fmla="*/ 224490 h 4466977"/>
              <a:gd name="connsiteX6" fmla="*/ 914400 w 7216346"/>
              <a:gd name="connsiteY6" fmla="*/ 224490 h 4466977"/>
              <a:gd name="connsiteX7" fmla="*/ 1276433 w 7216346"/>
              <a:gd name="connsiteY7" fmla="*/ 0 h 4466977"/>
              <a:gd name="connsiteX0" fmla="*/ 1276433 w 7216346"/>
              <a:gd name="connsiteY0" fmla="*/ 0 h 4466977"/>
              <a:gd name="connsiteX1" fmla="*/ 304800 w 7216346"/>
              <a:gd name="connsiteY1" fmla="*/ 232728 h 4466977"/>
              <a:gd name="connsiteX2" fmla="*/ 0 w 7216346"/>
              <a:gd name="connsiteY2" fmla="*/ 232728 h 4466977"/>
              <a:gd name="connsiteX3" fmla="*/ 0 w 7216346"/>
              <a:gd name="connsiteY3" fmla="*/ 4466977 h 4466977"/>
              <a:gd name="connsiteX4" fmla="*/ 7216346 w 7216346"/>
              <a:gd name="connsiteY4" fmla="*/ 4466977 h 4466977"/>
              <a:gd name="connsiteX5" fmla="*/ 7216346 w 7216346"/>
              <a:gd name="connsiteY5" fmla="*/ 224490 h 4466977"/>
              <a:gd name="connsiteX6" fmla="*/ 2584099 w 7216346"/>
              <a:gd name="connsiteY6" fmla="*/ 224490 h 4466977"/>
              <a:gd name="connsiteX7" fmla="*/ 1276433 w 7216346"/>
              <a:gd name="connsiteY7" fmla="*/ 0 h 4466977"/>
              <a:gd name="connsiteX0" fmla="*/ 1276433 w 7216346"/>
              <a:gd name="connsiteY0" fmla="*/ 0 h 4466977"/>
              <a:gd name="connsiteX1" fmla="*/ 1757533 w 7216346"/>
              <a:gd name="connsiteY1" fmla="*/ 223456 h 4466977"/>
              <a:gd name="connsiteX2" fmla="*/ 0 w 7216346"/>
              <a:gd name="connsiteY2" fmla="*/ 232728 h 4466977"/>
              <a:gd name="connsiteX3" fmla="*/ 0 w 7216346"/>
              <a:gd name="connsiteY3" fmla="*/ 4466977 h 4466977"/>
              <a:gd name="connsiteX4" fmla="*/ 7216346 w 7216346"/>
              <a:gd name="connsiteY4" fmla="*/ 4466977 h 4466977"/>
              <a:gd name="connsiteX5" fmla="*/ 7216346 w 7216346"/>
              <a:gd name="connsiteY5" fmla="*/ 224490 h 4466977"/>
              <a:gd name="connsiteX6" fmla="*/ 2584099 w 7216346"/>
              <a:gd name="connsiteY6" fmla="*/ 224490 h 4466977"/>
              <a:gd name="connsiteX7" fmla="*/ 1276433 w 7216346"/>
              <a:gd name="connsiteY7" fmla="*/ 0 h 4466977"/>
              <a:gd name="connsiteX0" fmla="*/ 2389566 w 7216346"/>
              <a:gd name="connsiteY0" fmla="*/ 0 h 4448433"/>
              <a:gd name="connsiteX1" fmla="*/ 1757533 w 7216346"/>
              <a:gd name="connsiteY1" fmla="*/ 204912 h 4448433"/>
              <a:gd name="connsiteX2" fmla="*/ 0 w 7216346"/>
              <a:gd name="connsiteY2" fmla="*/ 214184 h 4448433"/>
              <a:gd name="connsiteX3" fmla="*/ 0 w 7216346"/>
              <a:gd name="connsiteY3" fmla="*/ 4448433 h 4448433"/>
              <a:gd name="connsiteX4" fmla="*/ 7216346 w 7216346"/>
              <a:gd name="connsiteY4" fmla="*/ 4448433 h 4448433"/>
              <a:gd name="connsiteX5" fmla="*/ 7216346 w 7216346"/>
              <a:gd name="connsiteY5" fmla="*/ 205946 h 4448433"/>
              <a:gd name="connsiteX6" fmla="*/ 2584099 w 7216346"/>
              <a:gd name="connsiteY6" fmla="*/ 205946 h 4448433"/>
              <a:gd name="connsiteX7" fmla="*/ 2389566 w 7216346"/>
              <a:gd name="connsiteY7" fmla="*/ 0 h 444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6346" h="4448433">
                <a:moveTo>
                  <a:pt x="2389566" y="0"/>
                </a:moveTo>
                <a:lnTo>
                  <a:pt x="1757533" y="204912"/>
                </a:lnTo>
                <a:lnTo>
                  <a:pt x="0" y="214184"/>
                </a:lnTo>
                <a:lnTo>
                  <a:pt x="0" y="4448433"/>
                </a:lnTo>
                <a:lnTo>
                  <a:pt x="7216346" y="4448433"/>
                </a:lnTo>
                <a:lnTo>
                  <a:pt x="7216346" y="205946"/>
                </a:lnTo>
                <a:lnTo>
                  <a:pt x="2584099" y="205946"/>
                </a:lnTo>
                <a:lnTo>
                  <a:pt x="2389566" y="0"/>
                </a:lnTo>
                <a:close/>
              </a:path>
            </a:pathLst>
          </a:custGeom>
          <a:blipFill dpi="0" rotWithShape="1">
            <a:blip r:embed="rId3">
              <a:alphaModFix amt="55000"/>
            </a:blip>
            <a:srcRect/>
            <a:stretch>
              <a:fillRect t="4704" b="-22"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51101" y="1570192"/>
            <a:ext cx="795143" cy="298307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848189" y="4821540"/>
            <a:ext cx="2151777" cy="172907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53295" y="4730160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10217468" y="4539619"/>
            <a:ext cx="1631221" cy="2011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14051" y="4467507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6" name="직사각형 25"/>
          <p:cNvSpPr/>
          <p:nvPr/>
        </p:nvSpPr>
        <p:spPr>
          <a:xfrm>
            <a:off x="1809750" y="3400425"/>
            <a:ext cx="4019550" cy="2619375"/>
          </a:xfrm>
          <a:prstGeom prst="rect">
            <a:avLst/>
          </a:prstGeom>
          <a:blipFill dpi="0" rotWithShape="1">
            <a:blip r:embed="rId6"/>
            <a:srcRect/>
            <a:stretch>
              <a:fillRect l="-37248" t="-46206" r="-44028" b="-20091"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95975" y="2695575"/>
            <a:ext cx="1543050" cy="495300"/>
          </a:xfrm>
          <a:prstGeom prst="rect">
            <a:avLst/>
          </a:prstGeom>
          <a:blipFill dpi="0" rotWithShape="1">
            <a:blip r:embed="rId6"/>
            <a:srcRect/>
            <a:stretch>
              <a:fillRect l="-361848" t="-100925" r="-10365" b="-678529"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800849" y="2447925"/>
            <a:ext cx="609601" cy="180975"/>
          </a:xfrm>
          <a:prstGeom prst="rect">
            <a:avLst/>
          </a:prstGeom>
          <a:blipFill dpi="0" rotWithShape="1">
            <a:blip r:embed="rId6"/>
            <a:srcRect/>
            <a:stretch>
              <a:fillRect l="-1064361" t="-139386" r="-30925" b="-2167550"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95310" y="3296025"/>
            <a:ext cx="232955" cy="209727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8" name="타원 7"/>
          <p:cNvSpPr/>
          <p:nvPr/>
        </p:nvSpPr>
        <p:spPr>
          <a:xfrm>
            <a:off x="5801940" y="2602129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6" name="타원 5"/>
          <p:cNvSpPr/>
          <p:nvPr/>
        </p:nvSpPr>
        <p:spPr>
          <a:xfrm>
            <a:off x="6696092" y="2345574"/>
            <a:ext cx="236822" cy="239651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aphicFrame>
        <p:nvGraphicFramePr>
          <p:cNvPr id="31" name="표 개체 틀 30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3973840"/>
              </p:ext>
            </p:extLst>
          </p:nvPr>
        </p:nvGraphicFramePr>
        <p:xfrm>
          <a:off x="7853363" y="1503363"/>
          <a:ext cx="4000500" cy="247904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2488016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지도 상세보기 닫기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7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지도 상세보기 설정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표시 영역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사용자와 </a:t>
                      </a:r>
                      <a:r>
                        <a:rPr lang="ko-KR" altLang="en-US" sz="1600" baseline="0" dirty="0" err="1"/>
                        <a:t>팔로우</a:t>
                      </a:r>
                      <a:r>
                        <a:rPr lang="ko-KR" altLang="en-US" sz="1600" baseline="0" dirty="0"/>
                        <a:t> 색상을 다르게 표시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4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내 게시물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게시물 첫번째 사진 </a:t>
                      </a:r>
                      <a:r>
                        <a:rPr lang="en-US" altLang="ko-KR" sz="1600" baseline="0" dirty="0"/>
                        <a:t>/ </a:t>
                      </a:r>
                      <a:r>
                        <a:rPr lang="ko-KR" altLang="en-US" sz="1600" baseline="0" dirty="0" err="1"/>
                        <a:t>상세보기로</a:t>
                      </a:r>
                      <a:r>
                        <a:rPr lang="ko-KR" altLang="en-US" sz="1600" baseline="0" dirty="0"/>
                        <a:t> 이동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 err="1"/>
                        <a:t>팔로우</a:t>
                      </a:r>
                      <a:r>
                        <a:rPr lang="ko-KR" altLang="en-US" sz="1600" baseline="0" dirty="0"/>
                        <a:t> 게시물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프로필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게시물</a:t>
                      </a:r>
                      <a:r>
                        <a:rPr lang="ko-KR" altLang="en-US" sz="1600" baseline="0" dirty="0"/>
                        <a:t> 사진 </a:t>
                      </a:r>
                      <a:r>
                        <a:rPr lang="en-US" altLang="ko-KR" sz="1600" baseline="0" dirty="0"/>
                        <a:t>/ </a:t>
                      </a:r>
                      <a:r>
                        <a:rPr lang="ko-KR" altLang="en-US" sz="1600" baseline="0" dirty="0" err="1"/>
                        <a:t>상세보기로</a:t>
                      </a:r>
                      <a:r>
                        <a:rPr lang="ko-KR" altLang="en-US" sz="1600" baseline="0" dirty="0"/>
                        <a:t> 이동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61869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지도 상세보기</a:t>
            </a:r>
          </a:p>
        </p:txBody>
      </p:sp>
    </p:spTree>
    <p:extLst>
      <p:ext uri="{BB962C8B-B14F-4D97-AF65-F5344CB8AC3E}">
        <p14:creationId xmlns:p14="http://schemas.microsoft.com/office/powerpoint/2010/main" val="194989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154"/>
              </p:ext>
            </p:extLst>
          </p:nvPr>
        </p:nvGraphicFramePr>
        <p:xfrm>
          <a:off x="7849340" y="1515150"/>
          <a:ext cx="4004237" cy="2584689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4237">
                  <a:extLst>
                    <a:ext uri="{9D8B030D-6E8A-4147-A177-3AD203B41FA5}">
                      <a16:colId xmlns:a16="http://schemas.microsoft.com/office/drawing/2014/main" val="1772172211"/>
                    </a:ext>
                  </a:extLst>
                </a:gridCol>
              </a:tblGrid>
              <a:tr h="35964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baseline="0" dirty="0"/>
                        <a:t>1. </a:t>
                      </a:r>
                      <a:r>
                        <a:rPr lang="ko-KR" altLang="en-US" sz="1600" baseline="0" dirty="0"/>
                        <a:t>사용자 이름 검색 기능</a:t>
                      </a:r>
                      <a:endParaRPr lang="en-US" altLang="ko-KR" sz="16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baseline="0" dirty="0"/>
                        <a:t> or </a:t>
                      </a:r>
                      <a:r>
                        <a:rPr lang="ko-KR" altLang="en-US" sz="1600" baseline="0" dirty="0"/>
                        <a:t>닉네임으로 검색</a:t>
                      </a:r>
                      <a:r>
                        <a:rPr lang="en-US" altLang="ko-KR" sz="1600" baseline="0" dirty="0"/>
                        <a:t> / </a:t>
                      </a:r>
                      <a:r>
                        <a:rPr lang="ko-KR" altLang="en-US" sz="1600" baseline="0" dirty="0"/>
                        <a:t>사용자 상세 보기로 이동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03228"/>
                  </a:ext>
                </a:extLst>
              </a:tr>
              <a:tr h="359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게시물 장소</a:t>
                      </a:r>
                      <a:r>
                        <a:rPr lang="ko-KR" altLang="en-US" sz="1600" baseline="0" dirty="0"/>
                        <a:t> 검색 기능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장소 이름으로 검색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게시물 상세 보기로 이동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66711"/>
                  </a:ext>
                </a:extLst>
              </a:tr>
              <a:tr h="359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태그 검색 기능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30514"/>
                  </a:ext>
                </a:extLst>
              </a:tr>
              <a:tr h="359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태그</a:t>
                      </a:r>
                      <a:r>
                        <a:rPr lang="ko-KR" altLang="en-US" sz="1600" baseline="0" dirty="0"/>
                        <a:t> 검색 시 게시물 </a:t>
                      </a:r>
                      <a:r>
                        <a:rPr lang="ko-KR" altLang="en-US" sz="1600" baseline="0" dirty="0" err="1"/>
                        <a:t>간략보기로</a:t>
                      </a:r>
                      <a:r>
                        <a:rPr lang="ko-KR" altLang="en-US" sz="1600" baseline="0" dirty="0"/>
                        <a:t> 이동</a:t>
                      </a:r>
                      <a:endParaRPr lang="en-US" altLang="ko-KR" sz="1600" baseline="0" dirty="0"/>
                    </a:p>
                    <a:p>
                      <a:pPr latinLnBrk="1"/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 err="1"/>
                        <a:t>좋아요가</a:t>
                      </a:r>
                      <a:r>
                        <a:rPr lang="ko-KR" altLang="en-US" sz="1600" baseline="0" dirty="0"/>
                        <a:t> 많은 순서로 정렬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02624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30635" y="1525172"/>
            <a:ext cx="3634142" cy="23506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482" y="1472201"/>
            <a:ext cx="258497" cy="261585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16334" y="1462471"/>
            <a:ext cx="3590835" cy="3408793"/>
            <a:chOff x="-3898958" y="2036316"/>
            <a:chExt cx="3403910" cy="3231345"/>
          </a:xfrm>
        </p:grpSpPr>
        <p:sp>
          <p:nvSpPr>
            <p:cNvPr id="6" name="직사각형 5"/>
            <p:cNvSpPr/>
            <p:nvPr/>
          </p:nvSpPr>
          <p:spPr>
            <a:xfrm>
              <a:off x="-3824463" y="2076566"/>
              <a:ext cx="3329415" cy="319109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-3898958" y="2036316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endParaRPr lang="ko-KR" altLang="en-US" sz="16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9482" y="4150580"/>
            <a:ext cx="7437687" cy="2391227"/>
            <a:chOff x="-7748804" y="4554798"/>
            <a:chExt cx="7185085" cy="2303202"/>
          </a:xfrm>
        </p:grpSpPr>
        <p:sp>
          <p:nvSpPr>
            <p:cNvPr id="8" name="직사각형 7"/>
            <p:cNvSpPr/>
            <p:nvPr/>
          </p:nvSpPr>
          <p:spPr>
            <a:xfrm>
              <a:off x="-3893134" y="5845220"/>
              <a:ext cx="3329415" cy="46678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-3943804" y="5725395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3</a:t>
              </a:r>
              <a:endParaRPr lang="ko-KR" altLang="en-US" sz="1600" b="1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-7703555" y="4600832"/>
              <a:ext cx="3682314" cy="2257168"/>
            </a:xfrm>
            <a:custGeom>
              <a:avLst/>
              <a:gdLst>
                <a:gd name="connsiteX0" fmla="*/ 3682314 w 3682314"/>
                <a:gd name="connsiteY0" fmla="*/ 1499287 h 2257168"/>
                <a:gd name="connsiteX1" fmla="*/ 3476368 w 3682314"/>
                <a:gd name="connsiteY1" fmla="*/ 1070919 h 2257168"/>
                <a:gd name="connsiteX2" fmla="*/ 3476368 w 3682314"/>
                <a:gd name="connsiteY2" fmla="*/ 0 h 2257168"/>
                <a:gd name="connsiteX3" fmla="*/ 0 w 3682314"/>
                <a:gd name="connsiteY3" fmla="*/ 0 h 2257168"/>
                <a:gd name="connsiteX4" fmla="*/ 0 w 3682314"/>
                <a:gd name="connsiteY4" fmla="*/ 2257168 h 2257168"/>
                <a:gd name="connsiteX5" fmla="*/ 3451654 w 3682314"/>
                <a:gd name="connsiteY5" fmla="*/ 2257168 h 2257168"/>
                <a:gd name="connsiteX6" fmla="*/ 3451654 w 3682314"/>
                <a:gd name="connsiteY6" fmla="*/ 1491049 h 2257168"/>
                <a:gd name="connsiteX7" fmla="*/ 3682314 w 3682314"/>
                <a:gd name="connsiteY7" fmla="*/ 1499287 h 22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314" h="2257168">
                  <a:moveTo>
                    <a:pt x="3682314" y="1499287"/>
                  </a:moveTo>
                  <a:lnTo>
                    <a:pt x="3476368" y="1070919"/>
                  </a:lnTo>
                  <a:lnTo>
                    <a:pt x="3476368" y="0"/>
                  </a:lnTo>
                  <a:lnTo>
                    <a:pt x="0" y="0"/>
                  </a:lnTo>
                  <a:lnTo>
                    <a:pt x="0" y="2257168"/>
                  </a:lnTo>
                  <a:lnTo>
                    <a:pt x="3451654" y="2257168"/>
                  </a:lnTo>
                  <a:lnTo>
                    <a:pt x="3451654" y="1491049"/>
                  </a:lnTo>
                  <a:lnTo>
                    <a:pt x="3682314" y="1499287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-7748804" y="4554798"/>
              <a:ext cx="236822" cy="239651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4</a:t>
              </a:r>
              <a:endParaRPr lang="ko-KR" altLang="en-US" sz="1600" b="1" dirty="0"/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검색기능</a:t>
            </a:r>
          </a:p>
        </p:txBody>
      </p:sp>
    </p:spTree>
    <p:extLst>
      <p:ext uri="{BB962C8B-B14F-4D97-AF65-F5344CB8AC3E}">
        <p14:creationId xmlns:p14="http://schemas.microsoft.com/office/powerpoint/2010/main" val="183036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개체 틀 4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398652156"/>
              </p:ext>
            </p:extLst>
          </p:nvPr>
        </p:nvGraphicFramePr>
        <p:xfrm>
          <a:off x="7853363" y="1503363"/>
          <a:ext cx="4000500" cy="50602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625672555"/>
                    </a:ext>
                  </a:extLst>
                </a:gridCol>
              </a:tblGrid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지도 아코디언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609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37645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영수증 사진으로 주소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231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해당 주소 클릭 </a:t>
                      </a:r>
                      <a:r>
                        <a:rPr lang="en-US" altLang="ko-KR" sz="1600" dirty="0"/>
                        <a:t>UL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70241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사진 아코디언 메뉴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07126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사진 개별 삭제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9650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사진 추가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838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사진 전체 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2436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글쓰기 메뉴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5598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10. </a:t>
                      </a:r>
                      <a:r>
                        <a:rPr lang="ko-KR" altLang="en-US" sz="1600" dirty="0"/>
                        <a:t>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9209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11. </a:t>
                      </a:r>
                      <a:r>
                        <a:rPr lang="ko-KR" altLang="en-US" sz="1600" dirty="0" err="1"/>
                        <a:t>별점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983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12. </a:t>
                      </a:r>
                      <a:r>
                        <a:rPr lang="ko-KR" altLang="en-US" sz="1600" dirty="0"/>
                        <a:t>태그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4081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글 작성 나가기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2832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14. </a:t>
                      </a:r>
                      <a:r>
                        <a:rPr lang="ko-KR" altLang="en-US" sz="1600" dirty="0"/>
                        <a:t>글 작성 완료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472692"/>
                  </a:ext>
                </a:extLst>
              </a:tr>
            </a:tbl>
          </a:graphicData>
        </a:graphic>
      </p:graphicFrame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r="373"/>
          <a:stretch/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게시물 작성 및 수정 페이지</a:t>
            </a:r>
          </a:p>
        </p:txBody>
      </p:sp>
      <p:sp>
        <p:nvSpPr>
          <p:cNvPr id="10" name="타원 9"/>
          <p:cNvSpPr/>
          <p:nvPr/>
        </p:nvSpPr>
        <p:spPr>
          <a:xfrm>
            <a:off x="356657" y="1488321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2269764" y="2097921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7347602" y="2097920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4289875" y="2464330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353414" y="5424796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739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321854"/>
              </p:ext>
            </p:extLst>
          </p:nvPr>
        </p:nvGraphicFramePr>
        <p:xfrm>
          <a:off x="7853363" y="1503363"/>
          <a:ext cx="4000500" cy="50602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625672555"/>
                    </a:ext>
                  </a:extLst>
                </a:gridCol>
              </a:tblGrid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지도 아코디언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609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37645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영수증 사진으로 주소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231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해당 주소 클릭 </a:t>
                      </a:r>
                      <a:r>
                        <a:rPr lang="en-US" altLang="ko-KR" sz="1600" dirty="0"/>
                        <a:t>UL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70241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사진 아코디언 메뉴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07126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사진 개별 삭제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9650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사진 추가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838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사진 전체 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2436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글쓰기 메뉴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5598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10. </a:t>
                      </a:r>
                      <a:r>
                        <a:rPr lang="ko-KR" altLang="en-US" sz="1600" dirty="0"/>
                        <a:t>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9209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11. </a:t>
                      </a:r>
                      <a:r>
                        <a:rPr lang="ko-KR" altLang="en-US" sz="1600" dirty="0" err="1"/>
                        <a:t>별점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983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12. </a:t>
                      </a:r>
                      <a:r>
                        <a:rPr lang="ko-KR" altLang="en-US" sz="1600" dirty="0"/>
                        <a:t>태그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4081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글 작성 나가기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2832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14. </a:t>
                      </a:r>
                      <a:r>
                        <a:rPr lang="ko-KR" altLang="en-US" sz="1600" dirty="0"/>
                        <a:t>글 작성 완료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472692"/>
                  </a:ext>
                </a:extLst>
              </a:tr>
            </a:tbl>
          </a:graphicData>
        </a:graphic>
      </p:graphicFrame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649"/>
          <a:stretch/>
        </p:blipFill>
        <p:spPr/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게시물 작성 및 수정 페이지</a:t>
            </a:r>
          </a:p>
        </p:txBody>
      </p:sp>
      <p:sp>
        <p:nvSpPr>
          <p:cNvPr id="16" name="타원 15"/>
          <p:cNvSpPr/>
          <p:nvPr/>
        </p:nvSpPr>
        <p:spPr>
          <a:xfrm>
            <a:off x="333959" y="1981187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1763910" y="2506483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244431" y="5512330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4147202" y="5512329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356657" y="5820371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356657" y="1488321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084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 flipV="1">
            <a:off x="125400" y="473613"/>
            <a:ext cx="11941200" cy="6215669"/>
          </a:xfrm>
          <a:prstGeom prst="round1Rect">
            <a:avLst>
              <a:gd name="adj" fmla="val 4028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25400" y="177131"/>
            <a:ext cx="11941200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F9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1" y="395432"/>
            <a:ext cx="1259834" cy="1259834"/>
          </a:xfrm>
          <a:prstGeom prst="rect">
            <a:avLst/>
          </a:prstGeom>
        </p:spPr>
      </p:pic>
      <p:sp>
        <p:nvSpPr>
          <p:cNvPr id="105" name="순서도: 데이터 104"/>
          <p:cNvSpPr/>
          <p:nvPr/>
        </p:nvSpPr>
        <p:spPr>
          <a:xfrm rot="5400000" flipH="1">
            <a:off x="103852" y="797610"/>
            <a:ext cx="5933796" cy="589070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4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410 h 10000"/>
              <a:gd name="connsiteX0" fmla="*/ 0 w 10000"/>
              <a:gd name="connsiteY0" fmla="*/ 277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7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77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2777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>
            <a:off x="1070810" y="1647550"/>
            <a:ext cx="0" cy="4496075"/>
          </a:xfrm>
          <a:prstGeom prst="line">
            <a:avLst/>
          </a:prstGeom>
          <a:ln w="25400" cmpd="sng">
            <a:solidFill>
              <a:srgbClr val="FABA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99058" y="1649081"/>
            <a:ext cx="3649223" cy="4456156"/>
          </a:xfrm>
          <a:prstGeom prst="rect">
            <a:avLst/>
          </a:prstGeom>
          <a:noFill/>
          <a:effectLst/>
        </p:spPr>
        <p:txBody>
          <a:bodyPr wrap="square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사용 스택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요약 및 설명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dirty="0" err="1">
                <a:solidFill>
                  <a:srgbClr val="32323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endParaRPr lang="en-US" altLang="ko-KR" sz="2700" dirty="0">
              <a:solidFill>
                <a:srgbClr val="32323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1874484"/>
            <a:ext cx="145152" cy="145152"/>
            <a:chOff x="8105775" y="1819275"/>
            <a:chExt cx="219075" cy="21907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2506927"/>
            <a:ext cx="145152" cy="145152"/>
            <a:chOff x="8105775" y="1819275"/>
            <a:chExt cx="219075" cy="21907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3139370"/>
            <a:ext cx="145152" cy="145152"/>
            <a:chOff x="8105775" y="1819275"/>
            <a:chExt cx="219075" cy="21907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4404256"/>
            <a:ext cx="145152" cy="145152"/>
            <a:chOff x="8105775" y="1819275"/>
            <a:chExt cx="219075" cy="21907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5669144"/>
            <a:ext cx="145152" cy="145152"/>
            <a:chOff x="8105775" y="1819275"/>
            <a:chExt cx="219075" cy="21907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5036699"/>
            <a:ext cx="145152" cy="145152"/>
            <a:chOff x="8105775" y="1819275"/>
            <a:chExt cx="219075" cy="21907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965700" y="2758970"/>
            <a:ext cx="69086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>
                <a:solidFill>
                  <a:srgbClr val="FABA4B"/>
                </a:solidFill>
                <a:ea typeface="Tmon몬소리 Black" panose="02000A03000000000000"/>
              </a:rPr>
              <a:t>LOCEPT-MYFF</a:t>
            </a:r>
            <a:endParaRPr lang="en-US" altLang="ko-KR" sz="6600" b="1" i="1" dirty="0">
              <a:solidFill>
                <a:srgbClr val="FABA4B"/>
              </a:solidFill>
              <a:ea typeface="Tmon몬소리 Black" panose="02000A03000000000000"/>
            </a:endParaRPr>
          </a:p>
          <a:p>
            <a:pPr algn="ctr"/>
            <a:r>
              <a:rPr lang="en-US" altLang="ko-KR" sz="4400" dirty="0">
                <a:solidFill>
                  <a:srgbClr val="FABA4B"/>
                </a:solidFill>
                <a:ea typeface="Tmon몬소리 Black" panose="02000A03000000000000"/>
              </a:rPr>
              <a:t>Contents</a:t>
            </a:r>
            <a:endParaRPr lang="ko-KR" altLang="en-US" sz="4400" dirty="0">
              <a:solidFill>
                <a:srgbClr val="FABA4B"/>
              </a:solidFill>
              <a:ea typeface="Tmon몬소리 Black" panose="02000A0300000000000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9" y="395432"/>
            <a:ext cx="1252118" cy="1252118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09D2649-AD72-D3B2-61D1-5A34D360AEA7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03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4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AD2C0F-89BC-2001-3870-2A26D8F2AF40}"/>
              </a:ext>
            </a:extLst>
          </p:cNvPr>
          <p:cNvGrpSpPr/>
          <p:nvPr/>
        </p:nvGrpSpPr>
        <p:grpSpPr>
          <a:xfrm>
            <a:off x="992024" y="3771813"/>
            <a:ext cx="145152" cy="145152"/>
            <a:chOff x="8105775" y="1819275"/>
            <a:chExt cx="219075" cy="21907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B4B22F0-E277-30D7-42A4-481A06CCDCBC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ED5496-10A7-25CD-4C13-0C510CAC38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ABA4B"/>
            </a:solidFill>
            <a:ln w="12700">
              <a:solidFill>
                <a:srgbClr val="FAB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842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254417"/>
              </p:ext>
            </p:extLst>
          </p:nvPr>
        </p:nvGraphicFramePr>
        <p:xfrm>
          <a:off x="7853363" y="1503363"/>
          <a:ext cx="4000500" cy="506020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625672555"/>
                    </a:ext>
                  </a:extLst>
                </a:gridCol>
              </a:tblGrid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지도 아코디언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609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37645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영수증 사진으로 주소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231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해당 주소 클릭 </a:t>
                      </a:r>
                      <a:r>
                        <a:rPr lang="en-US" altLang="ko-KR" sz="1600" dirty="0"/>
                        <a:t>UL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70241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사진 아코디언 메뉴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07126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사진 개별 삭제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9650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사진 추가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83873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사진 전체 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2436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글쓰기 메뉴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55980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10. </a:t>
                      </a:r>
                      <a:r>
                        <a:rPr lang="ko-KR" altLang="en-US" sz="1600" dirty="0"/>
                        <a:t>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9209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11. </a:t>
                      </a:r>
                      <a:r>
                        <a:rPr lang="ko-KR" altLang="en-US" sz="1600" dirty="0" err="1"/>
                        <a:t>별점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983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12. </a:t>
                      </a:r>
                      <a:r>
                        <a:rPr lang="ko-KR" altLang="en-US" sz="1600" dirty="0"/>
                        <a:t>태그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40819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글 작성 나가기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28327"/>
                  </a:ext>
                </a:extLst>
              </a:tr>
              <a:tr h="361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14. </a:t>
                      </a:r>
                      <a:r>
                        <a:rPr lang="ko-KR" altLang="en-US" sz="1600" dirty="0"/>
                        <a:t>글 작성 완료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472692"/>
                  </a:ext>
                </a:extLst>
              </a:tr>
            </a:tbl>
          </a:graphicData>
        </a:graphic>
      </p:graphicFrame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649"/>
          <a:stretch/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게시물 작성 및 수정 페이지</a:t>
            </a:r>
          </a:p>
        </p:txBody>
      </p:sp>
      <p:sp>
        <p:nvSpPr>
          <p:cNvPr id="10" name="타원 9"/>
          <p:cNvSpPr/>
          <p:nvPr/>
        </p:nvSpPr>
        <p:spPr>
          <a:xfrm>
            <a:off x="257743" y="2454264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5272315" y="5400730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5272314" y="5887113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218832" y="2976207"/>
            <a:ext cx="392374" cy="263644"/>
            <a:chOff x="317744" y="3352787"/>
            <a:chExt cx="392374" cy="263644"/>
          </a:xfrm>
        </p:grpSpPr>
        <p:sp>
          <p:nvSpPr>
            <p:cNvPr id="11" name="타원 10"/>
            <p:cNvSpPr/>
            <p:nvPr/>
          </p:nvSpPr>
          <p:spPr>
            <a:xfrm>
              <a:off x="356657" y="3352787"/>
              <a:ext cx="252919" cy="252919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7744" y="3362515"/>
              <a:ext cx="3923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8832" y="5147811"/>
            <a:ext cx="392374" cy="259391"/>
            <a:chOff x="317744" y="5147811"/>
            <a:chExt cx="392374" cy="259391"/>
          </a:xfrm>
        </p:grpSpPr>
        <p:sp>
          <p:nvSpPr>
            <p:cNvPr id="12" name="타원 11"/>
            <p:cNvSpPr/>
            <p:nvPr/>
          </p:nvSpPr>
          <p:spPr>
            <a:xfrm>
              <a:off x="356656" y="5147811"/>
              <a:ext cx="252919" cy="252919"/>
            </a:xfrm>
            <a:prstGeom prst="ellipse">
              <a:avLst/>
            </a:prstGeom>
            <a:solidFill>
              <a:srgbClr val="5444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7744" y="5153286"/>
              <a:ext cx="3923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23674" y="5407202"/>
            <a:ext cx="392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6780" y="5893108"/>
            <a:ext cx="4316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4577481"/>
            <a:ext cx="3554116" cy="630516"/>
          </a:xfrm>
          <a:prstGeom prst="rect">
            <a:avLst/>
          </a:prstGeom>
          <a:ln w="25400">
            <a:solidFill>
              <a:srgbClr val="5444DA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356656" y="5534160"/>
            <a:ext cx="4880014" cy="952444"/>
          </a:xfrm>
          <a:prstGeom prst="rect">
            <a:avLst/>
          </a:prstGeom>
          <a:noFill/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2689326" y="5229575"/>
            <a:ext cx="201260" cy="311058"/>
          </a:xfrm>
          <a:prstGeom prst="straightConnector1">
            <a:avLst/>
          </a:prstGeom>
          <a:ln w="25400">
            <a:solidFill>
              <a:srgbClr val="5444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 설명선 27"/>
          <p:cNvSpPr/>
          <p:nvPr/>
        </p:nvSpPr>
        <p:spPr>
          <a:xfrm>
            <a:off x="4598482" y="4327932"/>
            <a:ext cx="2247089" cy="282102"/>
          </a:xfrm>
          <a:prstGeom prst="wedgeRectCallout">
            <a:avLst>
              <a:gd name="adj1" fmla="val -36833"/>
              <a:gd name="adj2" fmla="val 83190"/>
            </a:avLst>
          </a:prstGeom>
          <a:solidFill>
            <a:schemeClr val="bg1"/>
          </a:solid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태그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이상 입력 방지</a:t>
            </a:r>
            <a:endParaRPr lang="ko-KR" altLang="en-US" sz="1200" dirty="0"/>
          </a:p>
        </p:txBody>
      </p:sp>
      <p:sp>
        <p:nvSpPr>
          <p:cNvPr id="27" name="타원 26"/>
          <p:cNvSpPr/>
          <p:nvPr/>
        </p:nvSpPr>
        <p:spPr>
          <a:xfrm>
            <a:off x="278438" y="5493266"/>
            <a:ext cx="273162" cy="285633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12</a:t>
            </a:r>
            <a:endParaRPr lang="ko-KR" altLang="en-US" sz="1200" b="1" dirty="0"/>
          </a:p>
        </p:txBody>
      </p:sp>
      <p:sp>
        <p:nvSpPr>
          <p:cNvPr id="30" name="타원 29"/>
          <p:cNvSpPr/>
          <p:nvPr/>
        </p:nvSpPr>
        <p:spPr>
          <a:xfrm>
            <a:off x="257741" y="1479489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257742" y="1980764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819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개체 틀 4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227171719"/>
              </p:ext>
            </p:extLst>
          </p:nvPr>
        </p:nvGraphicFramePr>
        <p:xfrm>
          <a:off x="7853363" y="1503363"/>
          <a:ext cx="4000500" cy="4820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3358689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사용자</a:t>
                      </a:r>
                      <a:r>
                        <a:rPr lang="ko-KR" altLang="en-US" sz="1600" baseline="0" dirty="0"/>
                        <a:t> 페이지 상세보기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5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다른 사용자</a:t>
                      </a:r>
                      <a:r>
                        <a:rPr lang="ko-KR" altLang="en-US" sz="1600" baseline="0" dirty="0"/>
                        <a:t> 프로필 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 err="1"/>
                        <a:t>팔로우</a:t>
                      </a:r>
                      <a:r>
                        <a:rPr lang="ko-KR" altLang="en-US" sz="1600" baseline="0" dirty="0"/>
                        <a:t> 버튼 추가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07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지도 및 주소 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87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사진 페이지 이동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44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좋아요 기능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태그</a:t>
                      </a:r>
                      <a:r>
                        <a:rPr lang="en-US" altLang="ko-KR" sz="1600" baseline="0" dirty="0"/>
                        <a:t> (</a:t>
                      </a:r>
                      <a:r>
                        <a:rPr lang="ko-KR" altLang="en-US" sz="1600" baseline="0" dirty="0"/>
                        <a:t>관련 게시물 </a:t>
                      </a:r>
                      <a:r>
                        <a:rPr lang="ko-KR" altLang="en-US" sz="1600" baseline="0" dirty="0" err="1"/>
                        <a:t>간략보기로</a:t>
                      </a:r>
                      <a:r>
                        <a:rPr lang="ko-KR" altLang="en-US" sz="1600" baseline="0" dirty="0"/>
                        <a:t> 이동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91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수정하기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3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게시물 삭제하기</a:t>
                      </a:r>
                      <a:r>
                        <a:rPr lang="ko-KR" altLang="en-US" sz="1600" baseline="0" dirty="0"/>
                        <a:t>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3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게시물 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10. 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ko-KR" altLang="en-US" sz="1600" baseline="0" dirty="0"/>
                        <a:t> 추가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11. 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ko-KR" altLang="en-US" sz="1600" baseline="0" dirty="0"/>
                        <a:t> 보기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접기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08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12. </a:t>
                      </a:r>
                      <a:r>
                        <a:rPr lang="ko-KR" altLang="en-US" sz="1600" dirty="0"/>
                        <a:t>내가 작성한 댓글 수정</a:t>
                      </a:r>
                      <a:r>
                        <a:rPr lang="ko-KR" altLang="en-US" sz="1600" baseline="0" dirty="0"/>
                        <a:t> 및 삭제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44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13. </a:t>
                      </a:r>
                      <a:r>
                        <a:rPr lang="ko-KR" altLang="en-US" sz="1600" dirty="0"/>
                        <a:t>댓글 더 보기 버튼</a:t>
                      </a:r>
                      <a:r>
                        <a:rPr lang="en-US" altLang="ko-KR" sz="1600" baseline="0" dirty="0"/>
                        <a:t> (</a:t>
                      </a:r>
                      <a:r>
                        <a:rPr lang="ko-KR" altLang="en-US" sz="1600" baseline="0" dirty="0"/>
                        <a:t>댓글 </a:t>
                      </a:r>
                      <a:r>
                        <a:rPr lang="en-US" altLang="ko-KR" sz="1600" baseline="0" dirty="0"/>
                        <a:t>10</a:t>
                      </a:r>
                      <a:r>
                        <a:rPr lang="ko-KR" altLang="en-US" sz="1600" baseline="0" dirty="0"/>
                        <a:t>개씩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1629"/>
                  </a:ext>
                </a:extLst>
              </a:tr>
            </a:tbl>
          </a:graphicData>
        </a:graphic>
      </p:graphicFrame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399" r="1119" b="2399"/>
          <a:stretch/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 </a:t>
            </a:r>
            <a:r>
              <a:rPr lang="en-US" altLang="ko-KR" dirty="0"/>
              <a:t>- </a:t>
            </a:r>
            <a:r>
              <a:rPr lang="ko-KR" altLang="en-US" dirty="0"/>
              <a:t>게시물 상세보기</a:t>
            </a:r>
          </a:p>
        </p:txBody>
      </p:sp>
      <p:sp>
        <p:nvSpPr>
          <p:cNvPr id="24" name="타원 23"/>
          <p:cNvSpPr/>
          <p:nvPr/>
        </p:nvSpPr>
        <p:spPr>
          <a:xfrm>
            <a:off x="2125985" y="1955257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8" name="사각형 설명선 7"/>
          <p:cNvSpPr/>
          <p:nvPr/>
        </p:nvSpPr>
        <p:spPr>
          <a:xfrm>
            <a:off x="470532" y="2422186"/>
            <a:ext cx="2963332" cy="933871"/>
          </a:xfrm>
          <a:prstGeom prst="wedgeRectCallout">
            <a:avLst>
              <a:gd name="adj1" fmla="val -7345"/>
              <a:gd name="adj2" fmla="val -6363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5570" y="2287633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8" name="타원 27"/>
          <p:cNvSpPr/>
          <p:nvPr/>
        </p:nvSpPr>
        <p:spPr>
          <a:xfrm>
            <a:off x="6025065" y="3522647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0" name="타원 9"/>
          <p:cNvSpPr/>
          <p:nvPr/>
        </p:nvSpPr>
        <p:spPr>
          <a:xfrm>
            <a:off x="5696076" y="5153842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11" name="타원 10"/>
          <p:cNvSpPr/>
          <p:nvPr/>
        </p:nvSpPr>
        <p:spPr>
          <a:xfrm>
            <a:off x="6493574" y="5153842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3993460" y="1488314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8" name="자유형 17"/>
          <p:cNvSpPr/>
          <p:nvPr/>
        </p:nvSpPr>
        <p:spPr>
          <a:xfrm>
            <a:off x="1327216" y="4443772"/>
            <a:ext cx="2750503" cy="1450517"/>
          </a:xfrm>
          <a:custGeom>
            <a:avLst/>
            <a:gdLst>
              <a:gd name="connsiteX0" fmla="*/ 148281 w 3146854"/>
              <a:gd name="connsiteY0" fmla="*/ 0 h 1301578"/>
              <a:gd name="connsiteX1" fmla="*/ 3146854 w 3146854"/>
              <a:gd name="connsiteY1" fmla="*/ 0 h 1301578"/>
              <a:gd name="connsiteX2" fmla="*/ 3146854 w 3146854"/>
              <a:gd name="connsiteY2" fmla="*/ 1301578 h 1301578"/>
              <a:gd name="connsiteX3" fmla="*/ 164757 w 3146854"/>
              <a:gd name="connsiteY3" fmla="*/ 1301578 h 1301578"/>
              <a:gd name="connsiteX4" fmla="*/ 164757 w 3146854"/>
              <a:gd name="connsiteY4" fmla="*/ 1021492 h 1301578"/>
              <a:gd name="connsiteX5" fmla="*/ 0 w 3146854"/>
              <a:gd name="connsiteY5" fmla="*/ 1021492 h 1301578"/>
              <a:gd name="connsiteX6" fmla="*/ 148281 w 3146854"/>
              <a:gd name="connsiteY6" fmla="*/ 576648 h 1301578"/>
              <a:gd name="connsiteX7" fmla="*/ 148281 w 3146854"/>
              <a:gd name="connsiteY7" fmla="*/ 0 h 130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6854" h="1301578">
                <a:moveTo>
                  <a:pt x="148281" y="0"/>
                </a:moveTo>
                <a:lnTo>
                  <a:pt x="3146854" y="0"/>
                </a:lnTo>
                <a:lnTo>
                  <a:pt x="3146854" y="1301578"/>
                </a:lnTo>
                <a:lnTo>
                  <a:pt x="164757" y="1301578"/>
                </a:lnTo>
                <a:lnTo>
                  <a:pt x="164757" y="1021492"/>
                </a:lnTo>
                <a:lnTo>
                  <a:pt x="0" y="1021492"/>
                </a:lnTo>
                <a:lnTo>
                  <a:pt x="148281" y="576648"/>
                </a:lnTo>
                <a:lnTo>
                  <a:pt x="148281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24289" y="4521984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0" name="타원 19"/>
          <p:cNvSpPr/>
          <p:nvPr/>
        </p:nvSpPr>
        <p:spPr>
          <a:xfrm>
            <a:off x="1453675" y="5315050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23" name="타원 22"/>
          <p:cNvSpPr/>
          <p:nvPr/>
        </p:nvSpPr>
        <p:spPr>
          <a:xfrm>
            <a:off x="6861640" y="5567156"/>
            <a:ext cx="252919" cy="252919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9</a:t>
            </a:r>
            <a:endParaRPr lang="ko-KR" altLang="en-US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7065920" y="5758776"/>
            <a:ext cx="434107" cy="184153"/>
          </a:xfrm>
          <a:prstGeom prst="rect">
            <a:avLst/>
          </a:prstGeom>
          <a:noFill/>
          <a:ln w="25400"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4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t="17" r="649" b="17"/>
          <a:stretch/>
        </p:blipFill>
        <p:spPr>
          <a:xfrm>
            <a:off x="316369" y="1491159"/>
            <a:ext cx="7390800" cy="3346848"/>
          </a:xfr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게시물 상세보기</a:t>
            </a:r>
          </a:p>
        </p:txBody>
      </p:sp>
      <p:graphicFrame>
        <p:nvGraphicFramePr>
          <p:cNvPr id="17" name="표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021200"/>
              </p:ext>
            </p:extLst>
          </p:nvPr>
        </p:nvGraphicFramePr>
        <p:xfrm>
          <a:off x="7853363" y="1503363"/>
          <a:ext cx="4000500" cy="4820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3358689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사용자</a:t>
                      </a:r>
                      <a:r>
                        <a:rPr lang="ko-KR" altLang="en-US" sz="1600" baseline="0" dirty="0"/>
                        <a:t> 페이지 상세보기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5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다른 사용자</a:t>
                      </a:r>
                      <a:r>
                        <a:rPr lang="ko-KR" altLang="en-US" sz="1600" baseline="0" dirty="0"/>
                        <a:t> 프로필 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 err="1"/>
                        <a:t>팔로우</a:t>
                      </a:r>
                      <a:r>
                        <a:rPr lang="ko-KR" altLang="en-US" sz="1600" baseline="0" dirty="0"/>
                        <a:t> 버튼 추가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07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지도 및 주소 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87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사진 페이지 이동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44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좋아요 기능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태그</a:t>
                      </a:r>
                      <a:r>
                        <a:rPr lang="en-US" altLang="ko-KR" sz="1600" baseline="0" dirty="0"/>
                        <a:t> (</a:t>
                      </a:r>
                      <a:r>
                        <a:rPr lang="ko-KR" altLang="en-US" sz="1600" baseline="0" dirty="0"/>
                        <a:t>관련 게시물 </a:t>
                      </a:r>
                      <a:r>
                        <a:rPr lang="ko-KR" altLang="en-US" sz="1600" baseline="0" dirty="0" err="1"/>
                        <a:t>간략보기로</a:t>
                      </a:r>
                      <a:r>
                        <a:rPr lang="ko-KR" altLang="en-US" sz="1600" baseline="0" dirty="0"/>
                        <a:t> 이동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91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게시물 수정하기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3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게시물 삭제하기</a:t>
                      </a:r>
                      <a:r>
                        <a:rPr lang="ko-KR" altLang="en-US" sz="1600" baseline="0" dirty="0"/>
                        <a:t>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3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게시물 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3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10. 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ko-KR" altLang="en-US" sz="1600" baseline="0" dirty="0"/>
                        <a:t> 추가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11. 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ko-KR" altLang="en-US" sz="1600" baseline="0" dirty="0"/>
                        <a:t> 보기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접기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08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12. </a:t>
                      </a:r>
                      <a:r>
                        <a:rPr lang="ko-KR" altLang="en-US" sz="1600" dirty="0"/>
                        <a:t>내가 작성한 댓글 수정</a:t>
                      </a:r>
                      <a:r>
                        <a:rPr lang="ko-KR" altLang="en-US" sz="1600" baseline="0" dirty="0"/>
                        <a:t> 및 삭제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44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13. </a:t>
                      </a:r>
                      <a:r>
                        <a:rPr lang="ko-KR" altLang="en-US" sz="1600" dirty="0"/>
                        <a:t>댓글 더 보기 버튼</a:t>
                      </a:r>
                      <a:r>
                        <a:rPr lang="en-US" altLang="ko-KR" sz="1600" baseline="0" dirty="0"/>
                        <a:t> (</a:t>
                      </a:r>
                      <a:r>
                        <a:rPr lang="ko-KR" altLang="en-US" sz="1600" baseline="0" dirty="0"/>
                        <a:t>댓글 </a:t>
                      </a:r>
                      <a:r>
                        <a:rPr lang="en-US" altLang="ko-KR" sz="1600" baseline="0" dirty="0"/>
                        <a:t>10</a:t>
                      </a:r>
                      <a:r>
                        <a:rPr lang="ko-KR" altLang="en-US" sz="1600" baseline="0" dirty="0"/>
                        <a:t>개씩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1629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6653439" y="1584891"/>
            <a:ext cx="273162" cy="285633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10</a:t>
            </a:r>
            <a:endParaRPr lang="ko-KR" altLang="en-US" sz="1200" b="1" dirty="0"/>
          </a:p>
        </p:txBody>
      </p:sp>
      <p:sp>
        <p:nvSpPr>
          <p:cNvPr id="11" name="타원 10"/>
          <p:cNvSpPr/>
          <p:nvPr/>
        </p:nvSpPr>
        <p:spPr>
          <a:xfrm>
            <a:off x="3412824" y="1945167"/>
            <a:ext cx="288654" cy="299954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11</a:t>
            </a:r>
            <a:endParaRPr lang="ko-KR" altLang="en-US" sz="1200" b="1" dirty="0"/>
          </a:p>
        </p:txBody>
      </p:sp>
      <p:sp>
        <p:nvSpPr>
          <p:cNvPr id="12" name="자유형 11"/>
          <p:cNvSpPr/>
          <p:nvPr/>
        </p:nvSpPr>
        <p:spPr>
          <a:xfrm>
            <a:off x="316369" y="4838007"/>
            <a:ext cx="7390800" cy="1622654"/>
          </a:xfrm>
          <a:custGeom>
            <a:avLst/>
            <a:gdLst>
              <a:gd name="connsiteX0" fmla="*/ 1837038 w 7249297"/>
              <a:gd name="connsiteY0" fmla="*/ 0 h 4563762"/>
              <a:gd name="connsiteX1" fmla="*/ 1837038 w 7249297"/>
              <a:gd name="connsiteY1" fmla="*/ 197708 h 4563762"/>
              <a:gd name="connsiteX2" fmla="*/ 0 w 7249297"/>
              <a:gd name="connsiteY2" fmla="*/ 197708 h 4563762"/>
              <a:gd name="connsiteX3" fmla="*/ 0 w 7249297"/>
              <a:gd name="connsiteY3" fmla="*/ 4563762 h 4563762"/>
              <a:gd name="connsiteX4" fmla="*/ 7249297 w 7249297"/>
              <a:gd name="connsiteY4" fmla="*/ 4563762 h 4563762"/>
              <a:gd name="connsiteX5" fmla="*/ 7249297 w 7249297"/>
              <a:gd name="connsiteY5" fmla="*/ 238897 h 4563762"/>
              <a:gd name="connsiteX6" fmla="*/ 2356021 w 7249297"/>
              <a:gd name="connsiteY6" fmla="*/ 238897 h 4563762"/>
              <a:gd name="connsiteX7" fmla="*/ 1837038 w 7249297"/>
              <a:gd name="connsiteY7" fmla="*/ 0 h 45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49297" h="4563762">
                <a:moveTo>
                  <a:pt x="1837038" y="0"/>
                </a:moveTo>
                <a:lnTo>
                  <a:pt x="1837038" y="197708"/>
                </a:lnTo>
                <a:lnTo>
                  <a:pt x="0" y="197708"/>
                </a:lnTo>
                <a:lnTo>
                  <a:pt x="0" y="4563762"/>
                </a:lnTo>
                <a:lnTo>
                  <a:pt x="7249297" y="4563762"/>
                </a:lnTo>
                <a:lnTo>
                  <a:pt x="7249297" y="238897"/>
                </a:lnTo>
                <a:lnTo>
                  <a:pt x="2356021" y="238897"/>
                </a:lnTo>
                <a:lnTo>
                  <a:pt x="1837038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28316" y="5848816"/>
            <a:ext cx="273162" cy="285633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13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6400127" y="4062972"/>
            <a:ext cx="1118662" cy="340468"/>
          </a:xfrm>
          <a:prstGeom prst="rect">
            <a:avLst/>
          </a:prstGeom>
          <a:noFill/>
          <a:ln w="25400">
            <a:solidFill>
              <a:srgbClr val="5C4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224634" y="3947573"/>
            <a:ext cx="273162" cy="285633"/>
          </a:xfrm>
          <a:prstGeom prst="ellipse">
            <a:avLst/>
          </a:pr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1694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247994" y="2210101"/>
            <a:ext cx="3696012" cy="3696012"/>
            <a:chOff x="3883932" y="2210101"/>
            <a:chExt cx="3696012" cy="3696012"/>
          </a:xfrm>
          <a:effectLst>
            <a:outerShdw blurRad="50800" dist="38100" dir="6000000" algn="t" rotWithShape="0">
              <a:prstClr val="black">
                <a:alpha val="73000"/>
              </a:prstClr>
            </a:outerShdw>
          </a:effectLst>
        </p:grpSpPr>
        <p:sp>
          <p:nvSpPr>
            <p:cNvPr id="59" name="타원 58"/>
            <p:cNvSpPr/>
            <p:nvPr/>
          </p:nvSpPr>
          <p:spPr>
            <a:xfrm>
              <a:off x="3883932" y="2210101"/>
              <a:ext cx="3696012" cy="3696012"/>
            </a:xfrm>
            <a:prstGeom prst="ellipse">
              <a:avLst/>
            </a:prstGeom>
            <a:noFill/>
            <a:ln w="47625">
              <a:solidFill>
                <a:srgbClr val="F95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0" t="13904" r="25526" b="33882"/>
            <a:stretch/>
          </p:blipFill>
          <p:spPr>
            <a:xfrm>
              <a:off x="5052606" y="3977510"/>
              <a:ext cx="1404716" cy="155439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4321467" y="2883831"/>
              <a:ext cx="28209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0" b="1" dirty="0">
                  <a:solidFill>
                    <a:srgbClr val="F95700"/>
                  </a:solidFill>
                </a:rPr>
                <a:t>시연</a:t>
              </a: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25257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/>
          <p:cNvSpPr/>
          <p:nvPr/>
        </p:nvSpPr>
        <p:spPr>
          <a:xfrm>
            <a:off x="6099544" y="1577190"/>
            <a:ext cx="5181600" cy="4855508"/>
          </a:xfrm>
          <a:prstGeom prst="ellipse">
            <a:avLst/>
          </a:prstGeom>
          <a:noFill/>
          <a:ln w="47625">
            <a:solidFill>
              <a:srgbClr val="F95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24750" y="3504271"/>
            <a:ext cx="6131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95700"/>
                </a:solidFill>
              </a:rPr>
              <a:t>Locept.myff.kro.kr</a:t>
            </a:r>
            <a:endParaRPr lang="ko-KR" altLang="en-US" sz="4400" b="1" dirty="0">
              <a:solidFill>
                <a:srgbClr val="F957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6" y="1502056"/>
            <a:ext cx="4993360" cy="499336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QR</a:t>
            </a:r>
            <a:r>
              <a:rPr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83323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247994" y="2210101"/>
            <a:ext cx="3696012" cy="3696012"/>
            <a:chOff x="3883932" y="2210101"/>
            <a:chExt cx="3696012" cy="3696012"/>
          </a:xfrm>
          <a:effectLst>
            <a:outerShdw blurRad="50800" dist="38100" dir="6000000" algn="t" rotWithShape="0">
              <a:prstClr val="black">
                <a:alpha val="73000"/>
              </a:prstClr>
            </a:outerShdw>
          </a:effectLst>
        </p:grpSpPr>
        <p:sp>
          <p:nvSpPr>
            <p:cNvPr id="59" name="타원 58"/>
            <p:cNvSpPr/>
            <p:nvPr/>
          </p:nvSpPr>
          <p:spPr>
            <a:xfrm>
              <a:off x="3883932" y="2210101"/>
              <a:ext cx="3696012" cy="3696012"/>
            </a:xfrm>
            <a:prstGeom prst="ellipse">
              <a:avLst/>
            </a:prstGeom>
            <a:noFill/>
            <a:ln w="47625">
              <a:solidFill>
                <a:srgbClr val="F95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0" t="13904" r="25526" b="33882"/>
            <a:stretch/>
          </p:blipFill>
          <p:spPr>
            <a:xfrm>
              <a:off x="5052606" y="3977510"/>
              <a:ext cx="1404716" cy="155439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4321467" y="2883831"/>
              <a:ext cx="28209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b="1" dirty="0">
                  <a:solidFill>
                    <a:srgbClr val="F95700"/>
                  </a:solidFill>
                </a:rPr>
                <a:t>Q&amp;A</a:t>
              </a:r>
              <a:endParaRPr lang="ko-KR" altLang="en-US" sz="7000" b="1" dirty="0">
                <a:solidFill>
                  <a:srgbClr val="F95700"/>
                </a:solidFill>
              </a:endParaRP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89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>
            <a:extLst>
              <a:ext uri="{FF2B5EF4-FFF2-40B4-BE49-F238E27FC236}">
                <a16:creationId xmlns:a16="http://schemas.microsoft.com/office/drawing/2014/main" id="{9D09710D-B917-D9CA-3286-04F4FE2627ED}"/>
              </a:ext>
            </a:extLst>
          </p:cNvPr>
          <p:cNvSpPr/>
          <p:nvPr/>
        </p:nvSpPr>
        <p:spPr>
          <a:xfrm>
            <a:off x="2556427" y="2005178"/>
            <a:ext cx="2044282" cy="20442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254000" dist="889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97C41090-6718-7CCE-1882-C471729E685F}"/>
              </a:ext>
            </a:extLst>
          </p:cNvPr>
          <p:cNvSpPr/>
          <p:nvPr/>
        </p:nvSpPr>
        <p:spPr>
          <a:xfrm>
            <a:off x="2351602" y="1800353"/>
            <a:ext cx="2453932" cy="2453932"/>
          </a:xfrm>
          <a:prstGeom prst="arc">
            <a:avLst>
              <a:gd name="adj1" fmla="val 5384123"/>
              <a:gd name="adj2" fmla="val 16148387"/>
            </a:avLst>
          </a:prstGeom>
          <a:noFill/>
          <a:ln w="19050">
            <a:solidFill>
              <a:srgbClr val="FDD000"/>
            </a:solidFill>
            <a:prstDash val="dash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370F53F0-FA1C-5062-5370-8ACD02FA1596}"/>
              </a:ext>
            </a:extLst>
          </p:cNvPr>
          <p:cNvSpPr/>
          <p:nvPr/>
        </p:nvSpPr>
        <p:spPr>
          <a:xfrm>
            <a:off x="2351602" y="1800353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19050">
            <a:gradFill>
              <a:gsLst>
                <a:gs pos="82000">
                  <a:schemeClr val="accent4">
                    <a:lumMod val="40000"/>
                    <a:lumOff val="60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100000">
                  <a:srgbClr val="FDD000"/>
                </a:gs>
                <a:gs pos="0">
                  <a:srgbClr val="F95700"/>
                </a:gs>
              </a:gsLst>
              <a:lin ang="5400000" scaled="1"/>
            </a:gradFill>
            <a:prstDash val="solid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A9DC3266-59B4-6F45-DF73-8D151CCA8FEA}"/>
              </a:ext>
            </a:extLst>
          </p:cNvPr>
          <p:cNvSpPr/>
          <p:nvPr/>
        </p:nvSpPr>
        <p:spPr>
          <a:xfrm>
            <a:off x="4805534" y="1800353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19050">
            <a:solidFill>
              <a:srgbClr val="F95700"/>
            </a:solidFill>
            <a:prstDash val="solid"/>
            <a:tailEnd type="triangl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7883268D-D16F-196D-71B8-DDC544F72873}"/>
              </a:ext>
            </a:extLst>
          </p:cNvPr>
          <p:cNvSpPr/>
          <p:nvPr/>
        </p:nvSpPr>
        <p:spPr>
          <a:xfrm rot="10800000">
            <a:off x="7241856" y="1868148"/>
            <a:ext cx="2453932" cy="2453932"/>
          </a:xfrm>
          <a:prstGeom prst="arc">
            <a:avLst>
              <a:gd name="adj1" fmla="val 5384123"/>
              <a:gd name="adj2" fmla="val 8713473"/>
            </a:avLst>
          </a:prstGeom>
          <a:noFill/>
          <a:ln w="19050">
            <a:solidFill>
              <a:srgbClr val="5444DA"/>
            </a:solidFill>
            <a:prstDash val="dash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84F9885D-FCB4-6D3E-7396-C06329941014}"/>
              </a:ext>
            </a:extLst>
          </p:cNvPr>
          <p:cNvSpPr/>
          <p:nvPr/>
        </p:nvSpPr>
        <p:spPr>
          <a:xfrm rot="10800000">
            <a:off x="7241856" y="1868148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19050">
            <a:gradFill>
              <a:gsLst>
                <a:gs pos="96667">
                  <a:srgbClr val="5444DA"/>
                </a:gs>
                <a:gs pos="5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4000">
                  <a:srgbClr val="F95700"/>
                </a:gs>
              </a:gsLst>
              <a:lin ang="5400000" scaled="1"/>
            </a:gradFill>
            <a:prstDash val="solid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1D5C1E72-553C-C266-AC2E-874E24016C2B}"/>
              </a:ext>
            </a:extLst>
          </p:cNvPr>
          <p:cNvSpPr/>
          <p:nvPr/>
        </p:nvSpPr>
        <p:spPr>
          <a:xfrm rot="10800000">
            <a:off x="4786660" y="1800353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19050">
            <a:solidFill>
              <a:srgbClr val="F95700"/>
            </a:solidFill>
            <a:prstDash val="solid"/>
            <a:tailEnd type="triangl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9F7196-A390-F8E8-A26C-199F4E2FD8C5}"/>
              </a:ext>
            </a:extLst>
          </p:cNvPr>
          <p:cNvGrpSpPr/>
          <p:nvPr/>
        </p:nvGrpSpPr>
        <p:grpSpPr>
          <a:xfrm>
            <a:off x="3469031" y="1690815"/>
            <a:ext cx="219075" cy="219075"/>
            <a:chOff x="8105775" y="1819275"/>
            <a:chExt cx="219075" cy="21907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E614BE-C560-273D-6A25-23CE477082D9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DD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B5BB4F2-926E-7ABF-4046-84E0C8D2797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FDD000">
                <a:alpha val="50000"/>
              </a:srgbClr>
            </a:solidFill>
            <a:ln w="12700">
              <a:solidFill>
                <a:srgbClr val="FDD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EFB561-ACB7-E554-B939-E61E4E5F926B}"/>
              </a:ext>
            </a:extLst>
          </p:cNvPr>
          <p:cNvGrpSpPr/>
          <p:nvPr/>
        </p:nvGrpSpPr>
        <p:grpSpPr>
          <a:xfrm>
            <a:off x="9408527" y="2347257"/>
            <a:ext cx="219075" cy="219075"/>
            <a:chOff x="8105775" y="1819275"/>
            <a:chExt cx="219075" cy="21907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78623C3-E80A-D85D-BA5A-3378F182B2AB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67454E3-CD05-2E84-992F-16823989CCC6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E1DFF9"/>
            </a:solidFill>
            <a:ln w="127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7B54707-854B-9C10-73B2-C7AD2CFCECE6}"/>
              </a:ext>
            </a:extLst>
          </p:cNvPr>
          <p:cNvSpPr/>
          <p:nvPr/>
        </p:nvSpPr>
        <p:spPr>
          <a:xfrm>
            <a:off x="1168851" y="4475230"/>
            <a:ext cx="29158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카카오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맛집 검색 시 위치 중점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맛집 검색 시 위치를 중점으로 검색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맛집에 대한 스토리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직관성이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떨어짐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479F66-13D3-4023-9BD5-89E169AE216C}"/>
              </a:ext>
            </a:extLst>
          </p:cNvPr>
          <p:cNvSpPr/>
          <p:nvPr/>
        </p:nvSpPr>
        <p:spPr>
          <a:xfrm>
            <a:off x="7890584" y="4479774"/>
            <a:ext cx="291582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인스타그램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태그 검색 시 스토리 중점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맛집검색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 불필요한 정보 과다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지도의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활용성이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떨어짐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593A36-E3CB-101A-43C5-C2EB7B8D217E}"/>
              </a:ext>
            </a:extLst>
          </p:cNvPr>
          <p:cNvSpPr/>
          <p:nvPr/>
        </p:nvSpPr>
        <p:spPr>
          <a:xfrm>
            <a:off x="4537390" y="4475230"/>
            <a:ext cx="291582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MYFF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맛집의 위치와 스토리를 공유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맛집의 위치를 지도에 표시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나만의 음식 스토리를 기록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실시간으로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팔로워와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소통 가능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7440182" y="2020403"/>
            <a:ext cx="2044282" cy="2044282"/>
            <a:chOff x="5010359" y="2005178"/>
            <a:chExt cx="2044282" cy="2044282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0021F5F-122A-19B0-BC4C-8EAF587C1F99}"/>
                </a:ext>
              </a:extLst>
            </p:cNvPr>
            <p:cNvSpPr/>
            <p:nvPr/>
          </p:nvSpPr>
          <p:spPr>
            <a:xfrm>
              <a:off x="5010359" y="2005178"/>
              <a:ext cx="2044282" cy="2044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254000" dist="889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43" b="28818" l="37500" r="90500">
                          <a14:foregroundMark x1="65500" y1="19704" x2="65500" y2="19704"/>
                          <a14:foregroundMark x1="70000" y1="15517" x2="70000" y2="15517"/>
                          <a14:foregroundMark x1="79250" y1="15764" x2="79250" y2="15764"/>
                          <a14:foregroundMark x1="82750" y1="16502" x2="82750" y2="16502"/>
                          <a14:foregroundMark x1="42000" y1="15271" x2="42000" y2="15271"/>
                          <a14:foregroundMark x1="66750" y1="17980" x2="66750" y2="17980"/>
                          <a14:foregroundMark x1="41500" y1="12315" x2="41500" y2="12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87" t="9269" r="13397" b="75183"/>
            <a:stretch/>
          </p:blipFill>
          <p:spPr>
            <a:xfrm>
              <a:off x="5161656" y="2759789"/>
              <a:ext cx="1741687" cy="557340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4981657" y="2005178"/>
            <a:ext cx="2044282" cy="2044282"/>
            <a:chOff x="7464291" y="2005178"/>
            <a:chExt cx="2044282" cy="204428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BB332BB-DBB2-56E7-CAB4-A685D5AD4FDB}"/>
                </a:ext>
              </a:extLst>
            </p:cNvPr>
            <p:cNvSpPr/>
            <p:nvPr/>
          </p:nvSpPr>
          <p:spPr>
            <a:xfrm>
              <a:off x="7464291" y="2005178"/>
              <a:ext cx="2044282" cy="20442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95700"/>
              </a:solidFill>
            </a:ln>
            <a:effectLst>
              <a:outerShdw blurRad="254000" dist="889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8430" y="2795571"/>
              <a:ext cx="1304925" cy="48577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73" y="2754080"/>
            <a:ext cx="1522800" cy="634392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 dirty="0"/>
              <a:t>– </a:t>
            </a:r>
            <a:r>
              <a:rPr lang="ko-KR" altLang="en-US" dirty="0"/>
              <a:t>맛집의 위치와 소통을 한번에 할 수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15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1450" y="1357901"/>
            <a:ext cx="5701606" cy="5355312"/>
          </a:xfrm>
          <a:prstGeom prst="rect">
            <a:avLst/>
          </a:prstGeom>
          <a:solidFill>
            <a:srgbClr val="D1D3D4">
              <a:alpha val="60000"/>
            </a:srgb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5700"/>
                </a:solidFill>
              </a:rPr>
              <a:t>런치플레이션</a:t>
            </a:r>
            <a:r>
              <a:rPr lang="ko-KR" altLang="en-US" b="1" dirty="0"/>
              <a:t>으로 인한 </a:t>
            </a:r>
            <a:r>
              <a:rPr lang="ko-KR" altLang="en-US" b="1" dirty="0" err="1"/>
              <a:t>메뉴선정의</a:t>
            </a:r>
            <a:r>
              <a:rPr lang="ko-KR" altLang="en-US" b="1" dirty="0"/>
              <a:t> 어려움이 있고, </a:t>
            </a:r>
            <a:r>
              <a:rPr lang="ko-KR" altLang="en-US" b="1" dirty="0" err="1"/>
              <a:t>MYFF는</a:t>
            </a:r>
            <a:r>
              <a:rPr lang="ko-KR" altLang="en-US" b="1" dirty="0"/>
              <a:t> 사람들의 스토리를 통해 </a:t>
            </a:r>
            <a:r>
              <a:rPr lang="ko-KR" altLang="en-US" b="1" dirty="0">
                <a:solidFill>
                  <a:srgbClr val="F95700"/>
                </a:solidFill>
              </a:rPr>
              <a:t>선택지를 줄여주는데 도움</a:t>
            </a:r>
            <a:r>
              <a:rPr lang="ko-KR" altLang="en-US" b="1" dirty="0"/>
              <a:t>을 줄 수 있다.</a:t>
            </a:r>
            <a:endParaRPr lang="en-US" altLang="ko-KR" b="1" dirty="0"/>
          </a:p>
          <a:p>
            <a:endParaRPr lang="ko-KR" alt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배달앱에서</a:t>
            </a:r>
            <a:r>
              <a:rPr lang="ko-KR" altLang="en-US" b="1" dirty="0"/>
              <a:t> 홍보를 위해 많은 비용이 발생하지만, </a:t>
            </a:r>
            <a:r>
              <a:rPr lang="ko-KR" altLang="en-US" b="1" dirty="0" err="1"/>
              <a:t>SNS를</a:t>
            </a:r>
            <a:r>
              <a:rPr lang="ko-KR" altLang="en-US" b="1" dirty="0"/>
              <a:t> 통해 자연스럽게 </a:t>
            </a:r>
            <a:r>
              <a:rPr lang="ko-KR" altLang="en-US" b="1" dirty="0">
                <a:solidFill>
                  <a:srgbClr val="F95700"/>
                </a:solidFill>
              </a:rPr>
              <a:t>식당 홍보효과</a:t>
            </a:r>
            <a:r>
              <a:rPr lang="ko-KR" altLang="en-US" b="1" dirty="0"/>
              <a:t>가 있다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태그검색</a:t>
            </a:r>
            <a:r>
              <a:rPr lang="ko-KR" altLang="en-US" b="1" dirty="0"/>
              <a:t> 및 좋아요 수를 통해 최근 </a:t>
            </a:r>
            <a:r>
              <a:rPr lang="ko-KR" altLang="en-US" b="1" dirty="0">
                <a:solidFill>
                  <a:srgbClr val="F95700"/>
                </a:solidFill>
              </a:rPr>
              <a:t>음식트렌드</a:t>
            </a:r>
            <a:r>
              <a:rPr lang="ko-KR" altLang="en-US" b="1" dirty="0"/>
              <a:t>를 쉽게 </a:t>
            </a:r>
            <a:r>
              <a:rPr lang="ko-KR" altLang="en-US" b="1" dirty="0">
                <a:solidFill>
                  <a:srgbClr val="F95700"/>
                </a:solidFill>
              </a:rPr>
              <a:t>파악</a:t>
            </a:r>
            <a:r>
              <a:rPr lang="ko-KR" altLang="en-US" b="1" dirty="0"/>
              <a:t>이 가능하다</a:t>
            </a:r>
            <a:endParaRPr lang="en-US" altLang="ko-KR" b="1" dirty="0"/>
          </a:p>
          <a:p>
            <a:endParaRPr lang="ko-KR" alt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지인의 </a:t>
            </a:r>
            <a:r>
              <a:rPr lang="ko-KR" altLang="en-US" b="1" dirty="0">
                <a:solidFill>
                  <a:srgbClr val="F95700"/>
                </a:solidFill>
              </a:rPr>
              <a:t>맛집 공유</a:t>
            </a:r>
            <a:r>
              <a:rPr lang="ko-KR" altLang="en-US" b="1" dirty="0"/>
              <a:t>가 원활하지 않은 점을 </a:t>
            </a:r>
            <a:r>
              <a:rPr lang="ko-KR" altLang="en-US" b="1" dirty="0" err="1"/>
              <a:t>SNS를</a:t>
            </a:r>
            <a:r>
              <a:rPr lang="ko-KR" altLang="en-US" b="1" dirty="0"/>
              <a:t>  통해 </a:t>
            </a:r>
            <a:r>
              <a:rPr lang="ko-KR" altLang="en-US" b="1" dirty="0">
                <a:solidFill>
                  <a:srgbClr val="F95700"/>
                </a:solidFill>
              </a:rPr>
              <a:t>쉽게 공유</a:t>
            </a:r>
            <a:r>
              <a:rPr lang="ko-KR" altLang="en-US" b="1" dirty="0"/>
              <a:t>가 가능하다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183230" y="1640103"/>
            <a:ext cx="5587238" cy="4820755"/>
            <a:chOff x="6105409" y="1513639"/>
            <a:chExt cx="5703678" cy="492122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31" t="7766" r="13149" b="9157"/>
            <a:stretch/>
          </p:blipFill>
          <p:spPr>
            <a:xfrm>
              <a:off x="6105409" y="1513639"/>
              <a:ext cx="2136929" cy="2089596"/>
            </a:xfrm>
            <a:prstGeom prst="ellipse">
              <a:avLst/>
            </a:prstGeom>
            <a:ln w="88900">
              <a:solidFill>
                <a:srgbClr val="FDD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7" b="25209"/>
            <a:stretch/>
          </p:blipFill>
          <p:spPr>
            <a:xfrm>
              <a:off x="7388156" y="2558437"/>
              <a:ext cx="1603035" cy="1428029"/>
            </a:xfrm>
            <a:prstGeom prst="ellipse">
              <a:avLst/>
            </a:prstGeom>
            <a:ln w="88900">
              <a:solidFill>
                <a:srgbClr val="5C4DD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143" b="28818" l="37500" r="90500">
                          <a14:foregroundMark x1="65500" y1="19704" x2="65500" y2="19704"/>
                          <a14:foregroundMark x1="70000" y1="15517" x2="70000" y2="15517"/>
                          <a14:foregroundMark x1="79250" y1="15764" x2="79250" y2="15764"/>
                          <a14:foregroundMark x1="82750" y1="16502" x2="82750" y2="16502"/>
                          <a14:foregroundMark x1="42000" y1="15271" x2="42000" y2="15271"/>
                          <a14:foregroundMark x1="66750" y1="17980" x2="66750" y2="17980"/>
                          <a14:foregroundMark x1="41500" y1="12315" x2="41500" y2="12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87" t="9269" r="13397" b="75183"/>
            <a:stretch/>
          </p:blipFill>
          <p:spPr>
            <a:xfrm>
              <a:off x="6260516" y="4189488"/>
              <a:ext cx="1387832" cy="41528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663" y="4189488"/>
              <a:ext cx="2469424" cy="2245372"/>
            </a:xfrm>
            <a:prstGeom prst="ellipse">
              <a:avLst/>
            </a:prstGeom>
            <a:ln w="88900">
              <a:solidFill>
                <a:srgbClr val="F95700"/>
              </a:solidFill>
            </a:ln>
            <a:effectLst>
              <a:outerShdw blurRad="50800" dist="63500" dir="8100000" algn="tr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0769" y="3519337"/>
              <a:ext cx="1341908" cy="467129"/>
            </a:xfrm>
            <a:prstGeom prst="rect">
              <a:avLst/>
            </a:prstGeom>
          </p:spPr>
        </p:pic>
        <p:sp>
          <p:nvSpPr>
            <p:cNvPr id="36" name="줄무늬가 있는 오른쪽 화살표 35"/>
            <p:cNvSpPr/>
            <p:nvPr/>
          </p:nvSpPr>
          <p:spPr>
            <a:xfrm rot="2670350">
              <a:off x="8864881" y="3918639"/>
              <a:ext cx="761438" cy="368666"/>
            </a:xfrm>
            <a:prstGeom prst="stripedRightArrow">
              <a:avLst>
                <a:gd name="adj1" fmla="val 50000"/>
                <a:gd name="adj2" fmla="val 7563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130" y="1694841"/>
              <a:ext cx="1373299" cy="572109"/>
            </a:xfrm>
            <a:prstGeom prst="rect">
              <a:avLst/>
            </a:prstGeom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/>
              <a:t>– </a:t>
            </a:r>
            <a:r>
              <a:rPr lang="ko-KR" altLang="en-US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035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5" y="1563329"/>
            <a:ext cx="11024825" cy="4878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708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7" y="1326187"/>
            <a:ext cx="2523744" cy="11314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02" y="5670146"/>
            <a:ext cx="1828794" cy="7643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09" y="5354318"/>
            <a:ext cx="1929045" cy="10850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3" y="2671533"/>
            <a:ext cx="738000" cy="10411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8" y="2880059"/>
            <a:ext cx="738736" cy="8243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27" y="1193070"/>
            <a:ext cx="1814500" cy="12186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038" y="4381520"/>
            <a:ext cx="1610153" cy="8651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62" y="2332529"/>
            <a:ext cx="1910700" cy="12837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42" y="2357892"/>
            <a:ext cx="1484437" cy="8784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00" y="1517841"/>
            <a:ext cx="1810467" cy="47323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1" y="1431918"/>
            <a:ext cx="1088531" cy="11697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0" y="1309216"/>
            <a:ext cx="1489899" cy="113200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85" y="2495539"/>
            <a:ext cx="1873145" cy="8997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6" y="2046106"/>
            <a:ext cx="1294784" cy="104354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502" y="2908438"/>
            <a:ext cx="1420569" cy="152657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15" y="1411382"/>
            <a:ext cx="1818139" cy="73267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16" y="4260738"/>
            <a:ext cx="1001191" cy="107589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00" y="4844538"/>
            <a:ext cx="2500536" cy="152229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327" y="2237176"/>
            <a:ext cx="1325477" cy="85885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603269" y="3612632"/>
            <a:ext cx="3004458" cy="87075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5875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092642" y="1366009"/>
            <a:ext cx="6717" cy="53640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45316" y="4048009"/>
            <a:ext cx="1186253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4869461" y="3671723"/>
            <a:ext cx="930063" cy="792059"/>
            <a:chOff x="4913003" y="3671723"/>
            <a:chExt cx="930063" cy="792059"/>
          </a:xfrm>
        </p:grpSpPr>
        <p:sp>
          <p:nvSpPr>
            <p:cNvPr id="57" name="TextBox 56"/>
            <p:cNvSpPr txBox="1"/>
            <p:nvPr/>
          </p:nvSpPr>
          <p:spPr>
            <a:xfrm>
              <a:off x="5011363" y="3671723"/>
              <a:ext cx="733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5F5F5F"/>
                  </a:solidFill>
                  <a:ea typeface="Tmon몬소리 Black" panose="02000A03000000000000"/>
                </a:rPr>
                <a:t>front</a:t>
              </a:r>
              <a:endParaRPr lang="ko-KR" altLang="en-US" b="1" dirty="0">
                <a:solidFill>
                  <a:srgbClr val="5F5F5F"/>
                </a:solidFill>
                <a:ea typeface="Tmon몬소리 Black" panose="02000A0300000000000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13003" y="4094450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5F5F5F"/>
                  </a:solidFill>
                  <a:ea typeface="Tmon몬소리 Black" panose="02000A03000000000000"/>
                </a:rPr>
                <a:t>deploy</a:t>
              </a:r>
              <a:endParaRPr lang="ko-KR" altLang="en-US" b="1" dirty="0">
                <a:solidFill>
                  <a:srgbClr val="5F5F5F"/>
                </a:solidFill>
                <a:ea typeface="Tmon몬소리 Black" panose="02000A0300000000000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498685" y="3671723"/>
            <a:ext cx="6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5F5F"/>
                </a:solidFill>
                <a:ea typeface="Tmon몬소리 Black" panose="02000A03000000000000"/>
              </a:rPr>
              <a:t>back</a:t>
            </a:r>
            <a:endParaRPr lang="ko-KR" altLang="en-US" b="1" dirty="0">
              <a:solidFill>
                <a:srgbClr val="5F5F5F"/>
              </a:solidFill>
              <a:ea typeface="Tmon몬소리 Black" panose="02000A0300000000000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96942" y="40810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F5F5F"/>
                </a:solidFill>
                <a:ea typeface="Tmon몬소리 Black" panose="02000A03000000000000"/>
              </a:rPr>
              <a:t>common</a:t>
            </a:r>
            <a:endParaRPr lang="ko-KR" altLang="en-US" b="1" dirty="0">
              <a:solidFill>
                <a:srgbClr val="5F5F5F"/>
              </a:solidFill>
              <a:ea typeface="Tmon몬소리 Black" panose="02000A03000000000000"/>
            </a:endParaRPr>
          </a:p>
        </p:txBody>
      </p:sp>
      <p:pic>
        <p:nvPicPr>
          <p:cNvPr id="2050" name="Picture 2" descr="post-thumbnail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1" y="4671082"/>
            <a:ext cx="1680630" cy="168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13446" y="900858"/>
            <a:ext cx="6976064" cy="357066"/>
          </a:xfrm>
        </p:spPr>
        <p:txBody>
          <a:bodyPr>
            <a:noAutofit/>
          </a:bodyPr>
          <a:lstStyle/>
          <a:p>
            <a:r>
              <a:rPr lang="ko-KR" altLang="en-US" dirty="0"/>
              <a:t>개발 사용 스택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C48E9D-0882-603B-8E72-1189564A9CC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88" y="4607748"/>
            <a:ext cx="3158388" cy="20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66793" y="1956909"/>
            <a:ext cx="3076575" cy="4173686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8163" y="1956909"/>
            <a:ext cx="10482307" cy="0"/>
          </a:xfrm>
          <a:prstGeom prst="line">
            <a:avLst/>
          </a:prstGeom>
          <a:ln w="19050">
            <a:solidFill>
              <a:srgbClr val="F95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415088" y="6130595"/>
            <a:ext cx="10634037" cy="0"/>
          </a:xfrm>
          <a:prstGeom prst="line">
            <a:avLst/>
          </a:prstGeom>
          <a:ln w="19050">
            <a:solidFill>
              <a:srgbClr val="F95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409700" y="1995009"/>
            <a:ext cx="9230311" cy="4072085"/>
            <a:chOff x="1321031" y="2337909"/>
            <a:chExt cx="9230311" cy="4062651"/>
          </a:xfrm>
        </p:grpSpPr>
        <p:grpSp>
          <p:nvGrpSpPr>
            <p:cNvPr id="69" name="그룹 68"/>
            <p:cNvGrpSpPr/>
            <p:nvPr/>
          </p:nvGrpSpPr>
          <p:grpSpPr>
            <a:xfrm>
              <a:off x="1321031" y="2337909"/>
              <a:ext cx="2839825" cy="4062651"/>
              <a:chOff x="1298297" y="2080734"/>
              <a:chExt cx="2839825" cy="4062651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7749D97-ABE5-BB1C-CFCF-AD186750D918}"/>
                  </a:ext>
                </a:extLst>
              </p:cNvPr>
              <p:cNvSpPr/>
              <p:nvPr/>
            </p:nvSpPr>
            <p:spPr>
              <a:xfrm>
                <a:off x="1298297" y="2080734"/>
                <a:ext cx="2839825" cy="4062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2400" b="1" dirty="0">
                    <a:solidFill>
                      <a:srgbClr val="FABA4B"/>
                    </a:solidFill>
                  </a:rPr>
                  <a:t>사용자 관리</a:t>
                </a:r>
                <a:endParaRPr lang="en-US" altLang="ko-KR" sz="2400" b="1" dirty="0">
                  <a:solidFill>
                    <a:srgbClr val="FABA4B"/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회원가입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로그인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비밀번호 찾기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가입한 이메일로 새로운 비밀번호를 지정할 수 있는 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URL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주소를 이메일로 전송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마이페이지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사용자 정보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지도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사진 보기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프로필 편집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탈퇴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프로필 편집 및 탈퇴 기능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팔로우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다른 사용자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0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팔로우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0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언팔로우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기능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193EF9E-E0B7-C7CF-F660-8BD58EB63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3685" y="2080734"/>
                <a:ext cx="0" cy="3462486"/>
              </a:xfrm>
              <a:prstGeom prst="line">
                <a:avLst/>
              </a:prstGeom>
              <a:ln w="15875">
                <a:noFill/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4417826" y="2337909"/>
              <a:ext cx="6133516" cy="4053239"/>
              <a:chOff x="1318517" y="2080734"/>
              <a:chExt cx="6133516" cy="405323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7749D97-ABE5-BB1C-CFCF-AD186750D918}"/>
                  </a:ext>
                </a:extLst>
              </p:cNvPr>
              <p:cNvSpPr/>
              <p:nvPr/>
            </p:nvSpPr>
            <p:spPr>
              <a:xfrm>
                <a:off x="1318517" y="2080734"/>
                <a:ext cx="2816807" cy="4053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2400" b="1" dirty="0">
                    <a:solidFill>
                      <a:srgbClr val="F95700"/>
                    </a:solidFill>
                  </a:rPr>
                  <a:t>메인 페이지</a:t>
                </a:r>
                <a:endParaRPr lang="en-US" altLang="ko-KR" sz="2400" b="1" dirty="0">
                  <a:solidFill>
                    <a:srgbClr val="F95700"/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게시물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지도 </a:t>
                </a: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간략보기</a:t>
                </a:r>
                <a:endPara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실시간으로 </a:t>
                </a:r>
                <a:r>
                  <a:rPr lang="ko-KR" altLang="en-US" sz="10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팔로워와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내 게시물을 보여주고 지도에 음식점 위치와 사진을 출력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BEST 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게시물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/BEST 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사용자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베스트 게시물과 사용자 간략 보기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지도 상세보기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팔로워와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내 게시물 지도로 상세보기 기능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검색 기능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사용자 이름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태그</a:t>
                </a:r>
                <a:r>
                  <a: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장소를 검색 기능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193EF9E-E0B7-C7CF-F660-8BD58EB63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2033" y="2080734"/>
                <a:ext cx="0" cy="3462486"/>
              </a:xfrm>
              <a:prstGeom prst="line">
                <a:avLst/>
              </a:prstGeom>
              <a:ln w="19050">
                <a:noFill/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749D97-ABE5-BB1C-CFCF-AD186750D918}"/>
                </a:ext>
              </a:extLst>
            </p:cNvPr>
            <p:cNvSpPr/>
            <p:nvPr/>
          </p:nvSpPr>
          <p:spPr>
            <a:xfrm>
              <a:off x="7611669" y="2337909"/>
              <a:ext cx="2562637" cy="346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 b="1" dirty="0" err="1">
                  <a:solidFill>
                    <a:srgbClr val="FABA4B"/>
                  </a:solidFill>
                </a:rPr>
                <a:t>게시글</a:t>
              </a:r>
              <a:r>
                <a:rPr lang="ko-KR" altLang="en-US" sz="2400" b="1" dirty="0">
                  <a:solidFill>
                    <a:srgbClr val="FABA4B"/>
                  </a:solidFill>
                </a:rPr>
                <a:t> 관리</a:t>
              </a:r>
              <a:endParaRPr lang="en-US" altLang="ko-KR" sz="2400" b="1" dirty="0">
                <a:solidFill>
                  <a:srgbClr val="FABA4B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게시물 작성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위치 검색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컨텐츠 작성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업로드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별점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추가 태그 추가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상세보기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게시물 수정 페이지 이동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게시물 삭제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댓글 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CRUD,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게시물 좋아요 기능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게시물 수정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저장된 게시물 정보를 가져와서  내용 수정 후 저장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기능 요약</a:t>
            </a:r>
          </a:p>
        </p:txBody>
      </p:sp>
    </p:spTree>
    <p:extLst>
      <p:ext uri="{BB962C8B-B14F-4D97-AF65-F5344CB8AC3E}">
        <p14:creationId xmlns:p14="http://schemas.microsoft.com/office/powerpoint/2010/main" val="427575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07938" y="2386222"/>
            <a:ext cx="10976125" cy="2832886"/>
            <a:chOff x="607716" y="2300497"/>
            <a:chExt cx="10976125" cy="2832886"/>
          </a:xfrm>
        </p:grpSpPr>
        <p:grpSp>
          <p:nvGrpSpPr>
            <p:cNvPr id="3" name="그룹 2"/>
            <p:cNvGrpSpPr/>
            <p:nvPr/>
          </p:nvGrpSpPr>
          <p:grpSpPr>
            <a:xfrm>
              <a:off x="607716" y="2300497"/>
              <a:ext cx="2459334" cy="2815616"/>
              <a:chOff x="9261561" y="2323870"/>
              <a:chExt cx="2280966" cy="2815616"/>
            </a:xfrm>
          </p:grpSpPr>
          <p:sp>
            <p:nvSpPr>
              <p:cNvPr id="4" name="사각형: 둥근 위쪽 모서리 43">
                <a:extLst>
                  <a:ext uri="{FF2B5EF4-FFF2-40B4-BE49-F238E27FC236}">
                    <a16:creationId xmlns:a16="http://schemas.microsoft.com/office/drawing/2014/main" id="{F24650FD-07C3-0D87-091F-C35D2143125E}"/>
                  </a:ext>
                </a:extLst>
              </p:cNvPr>
              <p:cNvSpPr/>
              <p:nvPr/>
            </p:nvSpPr>
            <p:spPr>
              <a:xfrm>
                <a:off x="9261562" y="2323870"/>
                <a:ext cx="2280965" cy="1632690"/>
              </a:xfrm>
              <a:prstGeom prst="round2SameRect">
                <a:avLst>
                  <a:gd name="adj1" fmla="val 13943"/>
                  <a:gd name="adj2" fmla="val 0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9422844" y="2332579"/>
                <a:ext cx="1958400" cy="1958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9122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34">
                <a:extLst>
                  <a:ext uri="{FF2B5EF4-FFF2-40B4-BE49-F238E27FC236}">
                    <a16:creationId xmlns:a16="http://schemas.microsoft.com/office/drawing/2014/main" id="{E63425D6-B126-C85F-5FB6-B66D571A9323}"/>
                  </a:ext>
                </a:extLst>
              </p:cNvPr>
              <p:cNvSpPr/>
              <p:nvPr/>
            </p:nvSpPr>
            <p:spPr>
              <a:xfrm>
                <a:off x="9261561" y="3951693"/>
                <a:ext cx="2280965" cy="118779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황원준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팀장</a:t>
                </a: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)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지도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검색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DB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스키마 정의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JWT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토큰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메일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실시간 통신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AWS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배포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“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좋았다</a:t>
                </a: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….”</a:t>
                </a:r>
                <a:endParaRPr lang="ko-KR" altLang="en-US" sz="7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282375" y="2323870"/>
              <a:ext cx="2458800" cy="2808427"/>
              <a:chOff x="6415726" y="2323870"/>
              <a:chExt cx="2280967" cy="2808427"/>
            </a:xfrm>
          </p:grpSpPr>
          <p:sp>
            <p:nvSpPr>
              <p:cNvPr id="8" name="사각형: 둥근 위쪽 모서리 38">
                <a:extLst>
                  <a:ext uri="{FF2B5EF4-FFF2-40B4-BE49-F238E27FC236}">
                    <a16:creationId xmlns:a16="http://schemas.microsoft.com/office/drawing/2014/main" id="{4375B222-F0E5-A305-694B-72AA3F9D0440}"/>
                  </a:ext>
                </a:extLst>
              </p:cNvPr>
              <p:cNvSpPr/>
              <p:nvPr/>
            </p:nvSpPr>
            <p:spPr>
              <a:xfrm>
                <a:off x="6415728" y="2323871"/>
                <a:ext cx="2280965" cy="1632690"/>
              </a:xfrm>
              <a:prstGeom prst="round2SameRect">
                <a:avLst>
                  <a:gd name="adj1" fmla="val 13943"/>
                  <a:gd name="adj2" fmla="val 0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577008" y="2323870"/>
                <a:ext cx="1958400" cy="1958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434C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34">
                <a:extLst>
                  <a:ext uri="{FF2B5EF4-FFF2-40B4-BE49-F238E27FC236}">
                    <a16:creationId xmlns:a16="http://schemas.microsoft.com/office/drawing/2014/main" id="{E63425D6-B126-C85F-5FB6-B66D571A9323}"/>
                  </a:ext>
                </a:extLst>
              </p:cNvPr>
              <p:cNvSpPr/>
              <p:nvPr/>
            </p:nvSpPr>
            <p:spPr>
              <a:xfrm>
                <a:off x="6415726" y="3944504"/>
                <a:ext cx="2280965" cy="118779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박윤미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글쓰기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및 수정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태그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별점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“(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당근 흔드는 중</a:t>
                </a: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)”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:endParaRPr lang="en-US" altLang="ko-KR" sz="7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435609" y="2323872"/>
              <a:ext cx="2458800" cy="2798521"/>
              <a:chOff x="3568961" y="2323872"/>
              <a:chExt cx="2281898" cy="2798521"/>
            </a:xfrm>
          </p:grpSpPr>
          <p:sp>
            <p:nvSpPr>
              <p:cNvPr id="12" name="사각형: 둥근 위쪽 모서리 28">
                <a:extLst>
                  <a:ext uri="{FF2B5EF4-FFF2-40B4-BE49-F238E27FC236}">
                    <a16:creationId xmlns:a16="http://schemas.microsoft.com/office/drawing/2014/main" id="{238F912C-E08A-4907-776C-C8835416E800}"/>
                  </a:ext>
                </a:extLst>
              </p:cNvPr>
              <p:cNvSpPr/>
              <p:nvPr/>
            </p:nvSpPr>
            <p:spPr>
              <a:xfrm>
                <a:off x="3569894" y="2323872"/>
                <a:ext cx="2280965" cy="1632690"/>
              </a:xfrm>
              <a:prstGeom prst="round2SameRect">
                <a:avLst>
                  <a:gd name="adj1" fmla="val 13943"/>
                  <a:gd name="adj2" fmla="val 0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3730244" y="2341288"/>
                <a:ext cx="1958400" cy="1958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34">
                <a:extLst>
                  <a:ext uri="{FF2B5EF4-FFF2-40B4-BE49-F238E27FC236}">
                    <a16:creationId xmlns:a16="http://schemas.microsoft.com/office/drawing/2014/main" id="{E63425D6-B126-C85F-5FB6-B66D571A9323}"/>
                  </a:ext>
                </a:extLst>
              </p:cNvPr>
              <p:cNvSpPr/>
              <p:nvPr/>
            </p:nvSpPr>
            <p:spPr>
              <a:xfrm>
                <a:off x="3568961" y="3934600"/>
                <a:ext cx="2280965" cy="118779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손다예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회원가입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로그인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마이페이지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“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고마워</a:t>
                </a: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”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9125041" y="2341288"/>
              <a:ext cx="2458800" cy="2792095"/>
              <a:chOff x="724060" y="2323872"/>
              <a:chExt cx="2280966" cy="2792095"/>
            </a:xfrm>
          </p:grpSpPr>
          <p:sp>
            <p:nvSpPr>
              <p:cNvPr id="16" name="사각형: 둥근 위쪽 모서리 35">
                <a:extLst>
                  <a:ext uri="{FF2B5EF4-FFF2-40B4-BE49-F238E27FC236}">
                    <a16:creationId xmlns:a16="http://schemas.microsoft.com/office/drawing/2014/main" id="{687F018F-159F-1131-DA91-DE70C937598D}"/>
                  </a:ext>
                </a:extLst>
              </p:cNvPr>
              <p:cNvSpPr/>
              <p:nvPr/>
            </p:nvSpPr>
            <p:spPr>
              <a:xfrm>
                <a:off x="724060" y="2323872"/>
                <a:ext cx="2280965" cy="1632690"/>
              </a:xfrm>
              <a:prstGeom prst="round2SameRect">
                <a:avLst>
                  <a:gd name="adj1" fmla="val 13943"/>
                  <a:gd name="adj2" fmla="val 0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884827" y="2341288"/>
                <a:ext cx="1959429" cy="19594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4641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34">
                <a:extLst>
                  <a:ext uri="{FF2B5EF4-FFF2-40B4-BE49-F238E27FC236}">
                    <a16:creationId xmlns:a16="http://schemas.microsoft.com/office/drawing/2014/main" id="{E63425D6-B126-C85F-5FB6-B66D571A9323}"/>
                  </a:ext>
                </a:extLst>
              </p:cNvPr>
              <p:cNvSpPr/>
              <p:nvPr/>
            </p:nvSpPr>
            <p:spPr>
              <a:xfrm>
                <a:off x="724061" y="3928174"/>
                <a:ext cx="2280965" cy="118779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김소진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헤더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무한 스크롤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게시물 상세보기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간략 보기</a:t>
                </a:r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댓글 관리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“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불태웠다</a:t>
                </a: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”</a:t>
                </a:r>
                <a:endParaRPr lang="ko-KR" altLang="en-US" sz="700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158163" y="857250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1">
                <a:solidFill>
                  <a:schemeClr val="bg1"/>
                </a:solidFill>
              </a:rPr>
              <a:t>팀원소개 및 역할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5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" descr="/var/mobile/Containers/Data/Application/AC27A563-40A7-43E7-A858-99279BA0633B/tmp/_d/fImage38575038870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1502735"/>
            <a:ext cx="7411893" cy="4216607"/>
          </a:xfrm>
          <a:prstGeom prst="rect">
            <a:avLst/>
          </a:prstGeom>
          <a:noFill/>
        </p:spPr>
      </p:pic>
      <p:sp>
        <p:nvSpPr>
          <p:cNvPr id="19" name="Oval 24"/>
          <p:cNvSpPr>
            <a:spLocks/>
          </p:cNvSpPr>
          <p:nvPr/>
        </p:nvSpPr>
        <p:spPr>
          <a:xfrm>
            <a:off x="3190552" y="4362106"/>
            <a:ext cx="216000" cy="216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8 </a:t>
            </a:r>
            <a:endParaRPr lang="ko-KR" altLang="en-US" sz="1600" b="1"/>
          </a:p>
        </p:txBody>
      </p:sp>
      <p:pic>
        <p:nvPicPr>
          <p:cNvPr id="21" name="Picture 23" descr="/var/mobile/Containers/Data/Application/AC27A563-40A7-43E7-A858-99279BA0633B/tmp/_d/fImage5884740074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" y="3623581"/>
            <a:ext cx="2329788" cy="2936946"/>
          </a:xfrm>
          <a:prstGeom prst="rect">
            <a:avLst/>
          </a:prstGeom>
          <a:noFill/>
          <a:ln w="25400">
            <a:solidFill>
              <a:srgbClr val="5C4DDC"/>
            </a:solidFill>
          </a:ln>
        </p:spPr>
      </p:pic>
      <p:sp>
        <p:nvSpPr>
          <p:cNvPr id="23" name="Oval 31"/>
          <p:cNvSpPr>
            <a:spLocks/>
          </p:cNvSpPr>
          <p:nvPr/>
        </p:nvSpPr>
        <p:spPr>
          <a:xfrm>
            <a:off x="2306298" y="3639702"/>
            <a:ext cx="328352" cy="328352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4" name="Oval 32"/>
          <p:cNvSpPr>
            <a:spLocks/>
          </p:cNvSpPr>
          <p:nvPr/>
        </p:nvSpPr>
        <p:spPr>
          <a:xfrm>
            <a:off x="478840" y="3592082"/>
            <a:ext cx="252000" cy="252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6</a:t>
            </a:r>
            <a:endParaRPr lang="ko-KR" altLang="en-US" sz="1600" b="1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76163"/>
              </p:ext>
            </p:extLst>
          </p:nvPr>
        </p:nvGraphicFramePr>
        <p:xfrm>
          <a:off x="9781309" y="471054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50018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33759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3414782" y="4360398"/>
            <a:ext cx="660813" cy="213478"/>
          </a:xfrm>
          <a:prstGeom prst="rect">
            <a:avLst/>
          </a:prstGeom>
          <a:noFill/>
          <a:ln w="127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54673" y="4356079"/>
            <a:ext cx="450893" cy="213478"/>
          </a:xfrm>
          <a:prstGeom prst="rect">
            <a:avLst/>
          </a:prstGeom>
          <a:noFill/>
          <a:ln w="127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4"/>
          <p:cNvSpPr>
            <a:spLocks/>
          </p:cNvSpPr>
          <p:nvPr/>
        </p:nvSpPr>
        <p:spPr>
          <a:xfrm>
            <a:off x="4694625" y="4364608"/>
            <a:ext cx="216000" cy="216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4 </a:t>
            </a:r>
            <a:endParaRPr lang="ko-KR" altLang="en-US" sz="1600" b="1"/>
          </a:p>
        </p:txBody>
      </p:sp>
      <p:sp>
        <p:nvSpPr>
          <p:cNvPr id="30" name="Oval 24"/>
          <p:cNvSpPr>
            <a:spLocks/>
          </p:cNvSpPr>
          <p:nvPr/>
        </p:nvSpPr>
        <p:spPr>
          <a:xfrm>
            <a:off x="3666372" y="4037586"/>
            <a:ext cx="216000" cy="216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3 </a:t>
            </a:r>
            <a:endParaRPr lang="ko-KR" altLang="en-US" sz="1600" b="1"/>
          </a:p>
        </p:txBody>
      </p:sp>
      <p:sp>
        <p:nvSpPr>
          <p:cNvPr id="36" name="Oval 45"/>
          <p:cNvSpPr>
            <a:spLocks/>
          </p:cNvSpPr>
          <p:nvPr/>
        </p:nvSpPr>
        <p:spPr>
          <a:xfrm>
            <a:off x="2676532" y="2981270"/>
            <a:ext cx="253365" cy="252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37" name="Oval 45"/>
          <p:cNvSpPr>
            <a:spLocks/>
          </p:cNvSpPr>
          <p:nvPr/>
        </p:nvSpPr>
        <p:spPr>
          <a:xfrm>
            <a:off x="6925826" y="1528312"/>
            <a:ext cx="253365" cy="252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1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5215860" y="3595913"/>
            <a:ext cx="2462400" cy="3076089"/>
            <a:chOff x="5332589" y="3595913"/>
            <a:chExt cx="2462400" cy="3076089"/>
          </a:xfrm>
        </p:grpSpPr>
        <p:sp>
          <p:nvSpPr>
            <p:cNvPr id="31" name="사각형 설명선 30"/>
            <p:cNvSpPr/>
            <p:nvPr/>
          </p:nvSpPr>
          <p:spPr>
            <a:xfrm>
              <a:off x="5332589" y="3595913"/>
              <a:ext cx="2462400" cy="1540800"/>
            </a:xfrm>
            <a:prstGeom prst="wedgeRectCallout">
              <a:avLst>
                <a:gd name="adj1" fmla="val -56044"/>
                <a:gd name="adj2" fmla="val -12968"/>
              </a:avLst>
            </a:prstGeom>
            <a:blipFill>
              <a:blip r:embed="rId4"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 설명선 31"/>
            <p:cNvSpPr/>
            <p:nvPr/>
          </p:nvSpPr>
          <p:spPr>
            <a:xfrm>
              <a:off x="5337136" y="5132069"/>
              <a:ext cx="2457853" cy="1539933"/>
            </a:xfrm>
            <a:prstGeom prst="wedgeRectCallout">
              <a:avLst>
                <a:gd name="adj1" fmla="val -49827"/>
                <a:gd name="adj2" fmla="val -33296"/>
              </a:avLst>
            </a:prstGeom>
            <a:blipFill>
              <a:blip r:embed="rId5"/>
              <a:stretch>
                <a:fillRect/>
              </a:stretch>
            </a:blipFill>
            <a:ln w="25400"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/>
            <p:cNvSpPr>
              <a:spLocks/>
            </p:cNvSpPr>
            <p:nvPr/>
          </p:nvSpPr>
          <p:spPr>
            <a:xfrm>
              <a:off x="5469441" y="3662687"/>
              <a:ext cx="252000" cy="252000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00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05713" y="3657501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3-1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0"/>
            <p:cNvSpPr>
              <a:spLocks/>
            </p:cNvSpPr>
            <p:nvPr/>
          </p:nvSpPr>
          <p:spPr>
            <a:xfrm>
              <a:off x="5479669" y="5236765"/>
              <a:ext cx="252000" cy="252000"/>
            </a:xfrm>
            <a:prstGeom prst="ellipse">
              <a:avLst/>
            </a:prstGeom>
            <a:solidFill>
              <a:srgbClr val="5444D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300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14939" y="5237259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>
                  <a:solidFill>
                    <a:schemeClr val="bg1"/>
                  </a:solidFill>
                </a:rPr>
                <a:t>3-2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942432" y="6311724"/>
            <a:ext cx="954947" cy="103585"/>
          </a:xfrm>
          <a:prstGeom prst="rect">
            <a:avLst/>
          </a:prstGeom>
          <a:noFill/>
          <a:ln w="12700"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val 31"/>
          <p:cNvSpPr>
            <a:spLocks/>
          </p:cNvSpPr>
          <p:nvPr/>
        </p:nvSpPr>
        <p:spPr>
          <a:xfrm>
            <a:off x="2180298" y="5999679"/>
            <a:ext cx="252000" cy="252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7</a:t>
            </a:r>
            <a:endParaRPr lang="ko-KR" altLang="en-US" sz="1600" b="1"/>
          </a:p>
        </p:txBody>
      </p:sp>
      <p:sp>
        <p:nvSpPr>
          <p:cNvPr id="25" name="Oval 33"/>
          <p:cNvSpPr>
            <a:spLocks/>
          </p:cNvSpPr>
          <p:nvPr/>
        </p:nvSpPr>
        <p:spPr>
          <a:xfrm>
            <a:off x="879558" y="6258505"/>
            <a:ext cx="216687" cy="216000"/>
          </a:xfrm>
          <a:prstGeom prst="ellipse">
            <a:avLst/>
          </a:prstGeom>
          <a:solidFill>
            <a:srgbClr val="5444D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/>
              <a:t>6</a:t>
            </a:r>
            <a:endParaRPr lang="ko-KR" altLang="en-US" sz="1600" b="1"/>
          </a:p>
        </p:txBody>
      </p:sp>
      <p:graphicFrame>
        <p:nvGraphicFramePr>
          <p:cNvPr id="5" name="표 개체 틀 4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209599315"/>
              </p:ext>
            </p:extLst>
          </p:nvPr>
        </p:nvGraphicFramePr>
        <p:xfrm>
          <a:off x="7853363" y="1503363"/>
          <a:ext cx="4000500" cy="370840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000500">
                  <a:extLst>
                    <a:ext uri="{9D8B030D-6E8A-4147-A177-3AD203B41FA5}">
                      <a16:colId xmlns:a16="http://schemas.microsoft.com/office/drawing/2014/main" val="1546452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/>
                        <a:t>1. 로그인 </a:t>
                      </a:r>
                      <a:r>
                        <a:rPr lang="ko-KR" altLang="en-US" sz="1600" kern="1200" dirty="0" err="1"/>
                        <a:t>모달창</a:t>
                      </a:r>
                      <a:r>
                        <a:rPr lang="ko-KR" altLang="en-US" sz="1600" kern="1200" dirty="0"/>
                        <a:t>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2. </a:t>
                      </a:r>
                      <a:r>
                        <a:rPr lang="en-US" altLang="ko-KR" sz="1600" kern="1200" dirty="0" err="1"/>
                        <a:t>로그인</a:t>
                      </a:r>
                      <a:r>
                        <a:rPr lang="en-US" altLang="ko-KR" sz="1600" kern="1200" dirty="0"/>
                        <a:t> </a:t>
                      </a:r>
                      <a:r>
                        <a:rPr lang="en-US" altLang="ko-KR" sz="1600" kern="1200" dirty="0" err="1"/>
                        <a:t>모달창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9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3. </a:t>
                      </a:r>
                      <a:r>
                        <a:rPr lang="ko-KR" altLang="en-US" sz="1600" kern="1200" dirty="0"/>
                        <a:t>로그인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77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3-1. </a:t>
                      </a:r>
                      <a:r>
                        <a:rPr lang="ko-KR" altLang="en-US" sz="1600" kern="1200" dirty="0"/>
                        <a:t>입력하지 않은 경우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1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3-2. </a:t>
                      </a:r>
                      <a:r>
                        <a:rPr lang="ko-KR" altLang="en-US" sz="1600" kern="1200" dirty="0"/>
                        <a:t>정보가 없는 경우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4. </a:t>
                      </a:r>
                      <a:r>
                        <a:rPr lang="en-US" altLang="ko-KR" sz="1600" kern="1200" dirty="0" err="1"/>
                        <a:t>회원가입</a:t>
                      </a:r>
                      <a:r>
                        <a:rPr lang="en-US" altLang="ko-KR" sz="1600" kern="1200" dirty="0"/>
                        <a:t> </a:t>
                      </a:r>
                      <a:r>
                        <a:rPr lang="ko-KR" altLang="en-US" sz="1600" kern="1200" dirty="0" err="1"/>
                        <a:t>모달창</a:t>
                      </a:r>
                      <a:r>
                        <a:rPr lang="ko-KR" altLang="en-US" sz="1600" kern="1200" dirty="0"/>
                        <a:t> </a:t>
                      </a:r>
                      <a:r>
                        <a:rPr lang="en-US" altLang="ko-KR" sz="1600" kern="1200" dirty="0" err="1"/>
                        <a:t>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8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5. </a:t>
                      </a:r>
                      <a:r>
                        <a:rPr lang="ko-KR" altLang="en-US" sz="1600" kern="1200" dirty="0"/>
                        <a:t>회원가입 </a:t>
                      </a:r>
                      <a:r>
                        <a:rPr lang="ko-KR" altLang="en-US" sz="1600" kern="1200" dirty="0" err="1"/>
                        <a:t>모달창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2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6. </a:t>
                      </a:r>
                      <a:r>
                        <a:rPr lang="ko-KR" altLang="en-US" sz="1600" kern="1200" dirty="0"/>
                        <a:t>로그인 </a:t>
                      </a:r>
                      <a:r>
                        <a:rPr lang="ko-KR" altLang="en-US" sz="1600" kern="1200" dirty="0" err="1"/>
                        <a:t>모달창</a:t>
                      </a:r>
                      <a:r>
                        <a:rPr lang="ko-KR" altLang="en-US" sz="1600" kern="1200" dirty="0"/>
                        <a:t> 전환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7. </a:t>
                      </a:r>
                      <a:r>
                        <a:rPr lang="ko-KR" altLang="en-US" sz="1600" kern="1200" dirty="0"/>
                        <a:t>회원가입 버튼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4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8. </a:t>
                      </a:r>
                      <a:r>
                        <a:rPr lang="en-US" altLang="ko-KR" sz="1600" kern="1200" dirty="0" err="1"/>
                        <a:t>비밀번호</a:t>
                      </a:r>
                      <a:r>
                        <a:rPr lang="en-US" altLang="ko-KR" sz="1600" kern="1200" dirty="0"/>
                        <a:t> </a:t>
                      </a:r>
                      <a:r>
                        <a:rPr lang="en-US" altLang="ko-KR" sz="1600" kern="1200" dirty="0" err="1"/>
                        <a:t>찾기</a:t>
                      </a:r>
                      <a:r>
                        <a:rPr lang="en-US" altLang="ko-KR" sz="1600" kern="1200" dirty="0"/>
                        <a:t> </a:t>
                      </a:r>
                      <a:r>
                        <a:rPr lang="en-US" altLang="ko-KR" sz="1600" kern="1200" dirty="0" err="1"/>
                        <a:t>버튼</a:t>
                      </a:r>
                      <a:endParaRPr lang="en-US" altLang="ko-KR" sz="1600" kern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50971"/>
                  </a:ext>
                </a:extLst>
              </a:tr>
            </a:tbl>
          </a:graphicData>
        </a:graphic>
      </p:graphicFrame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기능 설명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645276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1400</Words>
  <Application>Microsoft Office PowerPoint</Application>
  <PresentationFormat>와이드스크린</PresentationFormat>
  <Paragraphs>342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HY견고딕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황 원준</cp:lastModifiedBy>
  <cp:revision>173</cp:revision>
  <dcterms:created xsi:type="dcterms:W3CDTF">2022-10-31T05:40:39Z</dcterms:created>
  <dcterms:modified xsi:type="dcterms:W3CDTF">2022-12-10T05:12:04Z</dcterms:modified>
</cp:coreProperties>
</file>